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Microsoft_Equation1.bin" ContentType="application/vnd.openxmlformats-officedocument.oleObject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embeddings/Microsoft_Equation2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Microsoft_Equation3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Microsoft_Equation4.bin" ContentType="application/vnd.openxmlformats-officedocument.oleObject"/>
  <Override PartName="/ppt/embeddings/oleObject8.bin" ContentType="application/vnd.openxmlformats-officedocument.oleObject"/>
  <Override PartName="/ppt/embeddings/Microsoft_Equation5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Microsoft_Equation6.bin" ContentType="application/vnd.openxmlformats-officedocument.oleObject"/>
  <Override PartName="/ppt/embeddings/oleObject12.bin" ContentType="application/vnd.openxmlformats-officedocument.oleObject"/>
  <Override PartName="/ppt/embeddings/Microsoft_Equation7.bin" ContentType="application/vnd.openxmlformats-officedocument.oleObject"/>
  <Override PartName="/ppt/embeddings/Microsoft_Equation8.bin" ContentType="application/vnd.openxmlformats-officedocument.oleObject"/>
  <Override PartName="/ppt/embeddings/Microsoft_Equation9.bin" ContentType="application/vnd.openxmlformats-officedocument.oleObject"/>
  <Override PartName="/ppt/embeddings/oleObject13.bin" ContentType="application/vnd.openxmlformats-officedocument.oleObject"/>
  <Override PartName="/ppt/embeddings/Microsoft_Equation10.bin" ContentType="application/vnd.openxmlformats-officedocument.oleObject"/>
  <Override PartName="/ppt/embeddings/oleObject14.bin" ContentType="application/vnd.openxmlformats-officedocument.oleObject"/>
  <Override PartName="/ppt/embeddings/Microsoft_Equation11.bin" ContentType="application/vnd.openxmlformats-officedocument.oleObject"/>
  <Override PartName="/ppt/embeddings/Microsoft_Equation12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Microsoft_Equation13.bin" ContentType="application/vnd.openxmlformats-officedocument.oleObject"/>
  <Override PartName="/ppt/embeddings/Microsoft_Equation14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Microsoft_Equation15.bin" ContentType="application/vnd.openxmlformats-officedocument.oleObject"/>
  <Override PartName="/ppt/embeddings/Microsoft_Equation1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11" r:id="rId2"/>
    <p:sldMasterId id="2147483724" r:id="rId3"/>
    <p:sldMasterId id="2147483738" r:id="rId4"/>
  </p:sldMasterIdLst>
  <p:notesMasterIdLst>
    <p:notesMasterId r:id="rId79"/>
  </p:notesMasterIdLst>
  <p:sldIdLst>
    <p:sldId id="841" r:id="rId5"/>
    <p:sldId id="959" r:id="rId6"/>
    <p:sldId id="960" r:id="rId7"/>
    <p:sldId id="961" r:id="rId8"/>
    <p:sldId id="962" r:id="rId9"/>
    <p:sldId id="963" r:id="rId10"/>
    <p:sldId id="964" r:id="rId11"/>
    <p:sldId id="965" r:id="rId12"/>
    <p:sldId id="966" r:id="rId13"/>
    <p:sldId id="967" r:id="rId14"/>
    <p:sldId id="968" r:id="rId15"/>
    <p:sldId id="969" r:id="rId16"/>
    <p:sldId id="970" r:id="rId17"/>
    <p:sldId id="971" r:id="rId18"/>
    <p:sldId id="972" r:id="rId19"/>
    <p:sldId id="973" r:id="rId20"/>
    <p:sldId id="974" r:id="rId21"/>
    <p:sldId id="975" r:id="rId22"/>
    <p:sldId id="976" r:id="rId23"/>
    <p:sldId id="977" r:id="rId24"/>
    <p:sldId id="978" r:id="rId25"/>
    <p:sldId id="979" r:id="rId26"/>
    <p:sldId id="980" r:id="rId27"/>
    <p:sldId id="981" r:id="rId28"/>
    <p:sldId id="982" r:id="rId29"/>
    <p:sldId id="983" r:id="rId30"/>
    <p:sldId id="984" r:id="rId31"/>
    <p:sldId id="985" r:id="rId32"/>
    <p:sldId id="987" r:id="rId33"/>
    <p:sldId id="988" r:id="rId34"/>
    <p:sldId id="989" r:id="rId35"/>
    <p:sldId id="990" r:id="rId36"/>
    <p:sldId id="991" r:id="rId37"/>
    <p:sldId id="992" r:id="rId38"/>
    <p:sldId id="993" r:id="rId39"/>
    <p:sldId id="994" r:id="rId40"/>
    <p:sldId id="995" r:id="rId41"/>
    <p:sldId id="996" r:id="rId42"/>
    <p:sldId id="997" r:id="rId43"/>
    <p:sldId id="998" r:id="rId44"/>
    <p:sldId id="999" r:id="rId45"/>
    <p:sldId id="1000" r:id="rId46"/>
    <p:sldId id="1001" r:id="rId47"/>
    <p:sldId id="1002" r:id="rId48"/>
    <p:sldId id="1003" r:id="rId49"/>
    <p:sldId id="1004" r:id="rId50"/>
    <p:sldId id="1005" r:id="rId51"/>
    <p:sldId id="1006" r:id="rId52"/>
    <p:sldId id="1007" r:id="rId53"/>
    <p:sldId id="1008" r:id="rId54"/>
    <p:sldId id="1009" r:id="rId55"/>
    <p:sldId id="1010" r:id="rId56"/>
    <p:sldId id="1011" r:id="rId57"/>
    <p:sldId id="1012" r:id="rId58"/>
    <p:sldId id="1013" r:id="rId59"/>
    <p:sldId id="1014" r:id="rId60"/>
    <p:sldId id="1015" r:id="rId61"/>
    <p:sldId id="1016" r:id="rId62"/>
    <p:sldId id="1017" r:id="rId63"/>
    <p:sldId id="1018" r:id="rId64"/>
    <p:sldId id="1019" r:id="rId65"/>
    <p:sldId id="1020" r:id="rId66"/>
    <p:sldId id="1021" r:id="rId67"/>
    <p:sldId id="1022" r:id="rId68"/>
    <p:sldId id="1023" r:id="rId69"/>
    <p:sldId id="1024" r:id="rId70"/>
    <p:sldId id="1025" r:id="rId71"/>
    <p:sldId id="1026" r:id="rId72"/>
    <p:sldId id="1027" r:id="rId73"/>
    <p:sldId id="1028" r:id="rId74"/>
    <p:sldId id="1029" r:id="rId75"/>
    <p:sldId id="1030" r:id="rId76"/>
    <p:sldId id="1031" r:id="rId77"/>
    <p:sldId id="1032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1648" y="-3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Relationship Id="rId2" Type="http://schemas.openxmlformats.org/officeDocument/2006/relationships/image" Target="../media/image5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Relationship Id="rId2" Type="http://schemas.openxmlformats.org/officeDocument/2006/relationships/image" Target="../media/image5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4" Type="http://schemas.openxmlformats.org/officeDocument/2006/relationships/image" Target="../media/image64.wmf"/><Relationship Id="rId1" Type="http://schemas.openxmlformats.org/officeDocument/2006/relationships/image" Target="../media/image61.wmf"/><Relationship Id="rId2" Type="http://schemas.openxmlformats.org/officeDocument/2006/relationships/image" Target="../media/image6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image" Target="../media/image73.jpeg"/><Relationship Id="rId3" Type="http://schemas.openxmlformats.org/officeDocument/2006/relationships/image" Target="../media/image74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4" Type="http://schemas.openxmlformats.org/officeDocument/2006/relationships/image" Target="../media/image41.wmf"/><Relationship Id="rId1" Type="http://schemas.openxmlformats.org/officeDocument/2006/relationships/image" Target="../media/image38.wmf"/><Relationship Id="rId2" Type="http://schemas.openxmlformats.org/officeDocument/2006/relationships/image" Target="../media/image39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4" Type="http://schemas.openxmlformats.org/officeDocument/2006/relationships/image" Target="../media/image45.emf"/><Relationship Id="rId1" Type="http://schemas.openxmlformats.org/officeDocument/2006/relationships/image" Target="../media/image42.wmf"/><Relationship Id="rId2" Type="http://schemas.openxmlformats.org/officeDocument/2006/relationships/image" Target="../media/image4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Relationship Id="rId2" Type="http://schemas.openxmlformats.org/officeDocument/2006/relationships/image" Target="../media/image4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4" Type="http://schemas.openxmlformats.org/officeDocument/2006/relationships/image" Target="../media/image51.emf"/><Relationship Id="rId1" Type="http://schemas.openxmlformats.org/officeDocument/2006/relationships/image" Target="../media/image48.wmf"/><Relationship Id="rId2" Type="http://schemas.openxmlformats.org/officeDocument/2006/relationships/image" Target="../media/image4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Relationship Id="rId2" Type="http://schemas.openxmlformats.org/officeDocument/2006/relationships/image" Target="../media/image5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AE342-9124-444F-9F1E-10C52DDE4E45}" type="datetimeFigureOut">
              <a:rPr lang="en-US" smtClean="0"/>
              <a:pPr/>
              <a:t>2/8/17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B7BB7-F0E6-084C-B9CA-A2431C0711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17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applications (alignment for hybrid</a:t>
            </a:r>
            <a:r>
              <a:rPr lang="en-US" baseline="0" dirty="0" smtClean="0"/>
              <a:t> image, face morphing, </a:t>
            </a:r>
            <a:r>
              <a:rPr lang="en-US" baseline="0" smtClean="0"/>
              <a:t>photo stitching) </a:t>
            </a:r>
            <a:r>
              <a:rPr lang="en-US" smtClean="0"/>
              <a:t>and </a:t>
            </a:r>
            <a:r>
              <a:rPr lang="en-US" dirty="0" smtClean="0"/>
              <a:t>example of transformation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EA13999-41D4-4B40-AFC6-99FBFE0D6424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4406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347EC4-26CE-734C-9FBE-0C8FCB8EC1B1}" type="slidenum">
              <a:rPr lang="en-US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80238C8-95E4-C24C-BD07-21EAE062CDB6}" type="slidenum">
              <a:rPr lang="en-US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/>
              <a:t>Note that the retina is curved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347EC4-26CE-734C-9FBE-0C8FCB8EC1B1}" type="slidenum">
              <a:rPr lang="en-US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0BC1BC-018B-4752-8C88-D43E30D97030}" type="slidenum">
              <a:rPr lang="en-US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4713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991" y="4344357"/>
            <a:ext cx="5030018" cy="4113169"/>
          </a:xfrm>
          <a:noFill/>
          <a:ln/>
        </p:spPr>
        <p:txBody>
          <a:bodyPr/>
          <a:lstStyle/>
          <a:p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352383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7863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155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9063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559149-375F-D742-B41F-FBCC370133A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4BB3F6-9BEB-462E-88C8-9DA740818CD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5533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3376E4-94D7-9940-B6C8-6A5014B8ABE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5FBD64-75B6-4164-AE5C-6E36A5D81E0D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6821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FA7818-18DF-4241-B555-298E97AA363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466937-BA58-40CA-A1EB-34C8C475738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1813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0948EE-4EAA-8048-9F4A-12472B886FB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F23D7-49CE-4D89-87F3-EF9E69CAAC6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0099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A0B65-82B8-9644-9856-89C9DBE70A7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1EB87-B642-4C04-9E84-47FAB23ADB0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6545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D3F10-9882-D543-9FF1-BC00BB0DE12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555256-7B42-44B2-8A00-DB9B2BC82E0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8167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8D3A3-6CCC-0D4B-B716-6C8578B0315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E87F8-74E3-48FE-9DE4-723D765CCEB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44273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28DE4-69BF-3E45-9F4A-7764084D132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D45F1-C5BE-4B5D-A8F5-B3D505ECB8B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20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09709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A18FC7-BC4B-1D40-9225-0A989035F5B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A61579-A09A-4467-8602-FE0E2503C0C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2929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9F2B5-30B9-8E48-B00A-64F7ED546B6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8DC70-DE8F-4164-9EC0-920F89DF4E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5457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39CF0-8F09-7942-B7E6-66459C67AF8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3A64F-36DB-4D61-A5E1-E497D3A2AF2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83889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32A44-90BF-4446-8960-A33534DB8D9E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3E18AD-A58C-A647-AE44-3A04748F04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4536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FF1DC7-6F39-6C48-BD42-E6A9E75B72A2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5BBBB9-F183-8A4D-B8BB-5CFD49612D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4565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2CD627-D043-304A-8CFC-C7067E7C882A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89CD3-24E2-B242-A371-FC8252F72F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1535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00090-A964-DB4A-89D9-C21EAD54278D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74938-F83D-4A43-BBED-F512D8AAC8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4328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B2D46D-1DDD-2F47-9BAD-02959237B105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43C6FF-D2D4-CE4F-A645-C32C4E4E5F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2556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B20873-8CD0-074C-8519-99FFDE59D956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D2CC6-E151-A84D-B224-5F33A1BBEC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3972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0523B8-A0D4-A342-B755-C2312DB5EB44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9BD5F4-228F-0146-8360-71BCBF23E7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8242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32853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BABC54-F88F-DF4F-BC59-6C9882EA9B18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31EE5E-4BB6-3241-B7C4-9D6697319D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6671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6F9B5-C06F-6C4C-A380-6314C3F9AB3B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687A6D-AF58-FE47-90E9-750F396A44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2610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2B3F72-3D16-F149-A7BC-331A7810A243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E7F371-3E5E-B242-AA73-0E05CC8FE0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83582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887B0-65E0-D74E-9522-B20466305648}" type="datetime1">
              <a:rPr lang="en-US" smtClean="0"/>
              <a:pPr>
                <a:defRPr/>
              </a:pPr>
              <a:t>2/8/17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0E286-DB29-254D-93B5-6AE84D5B8A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3492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5613" y="1219200"/>
            <a:ext cx="40386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219200"/>
            <a:ext cx="4040187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8229600" y="6324600"/>
            <a:ext cx="685800" cy="304800"/>
          </a:xfrm>
        </p:spPr>
        <p:txBody>
          <a:bodyPr/>
          <a:lstStyle>
            <a:lvl1pPr>
              <a:defRPr smtClean="0"/>
            </a:lvl1pPr>
          </a:lstStyle>
          <a:p>
            <a:fld id="{81958961-8CA1-584E-9980-A42ED5DF96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939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5613" y="1219200"/>
            <a:ext cx="40386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219200"/>
            <a:ext cx="4040187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733800"/>
            <a:ext cx="4040187" cy="2362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229600" y="6324600"/>
            <a:ext cx="685800" cy="304800"/>
          </a:xfrm>
        </p:spPr>
        <p:txBody>
          <a:bodyPr/>
          <a:lstStyle>
            <a:lvl1pPr>
              <a:defRPr smtClean="0"/>
            </a:lvl1pPr>
          </a:lstStyle>
          <a:p>
            <a:fld id="{99CF46E1-D96A-C843-9B3A-030EABE955A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798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13607-82E4-4B4E-815E-CB57A30A13C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213ED9-5A0B-4A31-954B-2A54A108E81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053302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4FB27C-5F81-974E-96FD-D29DBF868F8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88BE6-D0E6-4FA5-A5C6-AF6DB92BA8A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03143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5B425D-403F-8946-9A7F-007C7FC66A6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17E4F-D037-4C32-8A72-16E61013250A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04758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B09CF-B1A2-A146-A2A2-427F5444181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BBDDFB-8755-4DAB-83C3-C2137D7AEEF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258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58207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53469-5A72-3040-95DC-EBD0A7591AF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C5821-7A2A-4B75-9372-AD219CD435A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54511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5CF8E5-FA0A-0A4A-AA9F-A45BA7AF480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49F74F-E1BA-481A-9488-C3D953712C2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88950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85B0AE-7966-9F47-8219-EFD035979F5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45972-3906-42E4-B419-283498EC6070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35290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5E2113-3CF0-C942-9347-A71C852D8C1F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E27FB2-42E4-4193-9FF7-5E1B62D4FBA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73029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8CD0F1-BFA1-2B4B-86EB-569976F6354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1916EB-F8A5-4114-9CA6-17A0800FA3A5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54850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1965A7-25D5-D74D-8968-9CE99C820C8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1194E1-1295-4EEB-B5B3-E50E5BF9929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73257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32E782-2413-4542-9AEA-E58061A698E0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A7B8B3-B96D-45F2-A102-918AF287C5A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5230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0442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9996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033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909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5761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989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00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000FF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800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fld id="{804B6233-FEB2-E24C-8EF5-AA99717A0FF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2/8/17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fld id="{9F20D53A-645C-4995-AA1D-045CE4060D82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992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0000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0000FF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BF8E493E-F3CD-3046-884E-461B3E624BB7}" type="datetime1">
              <a:rPr lang="en-US" smtClean="0">
                <a:ea typeface="Arial" charset="0"/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2/8/17</a:t>
            </a:fld>
            <a:endParaRPr lang="en-US">
              <a:ea typeface="Arial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D8B43C3F-0DC6-DC47-A357-ACDAEF7B1E79}" type="slidenum">
              <a:rPr lang="en-US">
                <a:ea typeface="Arial" charset="0"/>
                <a:cs typeface="Arial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26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0000FF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0000FF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rgbClr val="0000FF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fld id="{C1CBCEBD-0165-9E40-80D9-3C4EFDEF5B9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2/8/17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defTabSz="914400">
              <a:defRPr/>
            </a:pPr>
            <a:fld id="{43D5E663-3A5B-4AF0-A77F-EACA1A921866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932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3.xml"/><Relationship Id="rId6" Type="http://schemas.openxmlformats.org/officeDocument/2006/relationships/image" Target="../media/image20.jpe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2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3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3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6.wmf"/><Relationship Id="rId5" Type="http://schemas.openxmlformats.org/officeDocument/2006/relationships/oleObject" Target="../embeddings/Microsoft_Equation2.bin"/><Relationship Id="rId6" Type="http://schemas.openxmlformats.org/officeDocument/2006/relationships/image" Target="../media/image37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38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39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40.wmf"/><Relationship Id="rId9" Type="http://schemas.openxmlformats.org/officeDocument/2006/relationships/oleObject" Target="../embeddings/Microsoft_Equation3.bin"/><Relationship Id="rId10" Type="http://schemas.openxmlformats.org/officeDocument/2006/relationships/image" Target="../media/image41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3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42.w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43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44.wmf"/><Relationship Id="rId9" Type="http://schemas.openxmlformats.org/officeDocument/2006/relationships/oleObject" Target="../embeddings/Microsoft_Equation4.bin"/><Relationship Id="rId10" Type="http://schemas.openxmlformats.org/officeDocument/2006/relationships/image" Target="../media/image4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46.wmf"/><Relationship Id="rId5" Type="http://schemas.openxmlformats.org/officeDocument/2006/relationships/oleObject" Target="../embeddings/Microsoft_Equation5.bin"/><Relationship Id="rId6" Type="http://schemas.openxmlformats.org/officeDocument/2006/relationships/image" Target="../media/image47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48.w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49.e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50.wmf"/><Relationship Id="rId9" Type="http://schemas.openxmlformats.org/officeDocument/2006/relationships/oleObject" Target="../embeddings/Microsoft_Equation6.bin"/><Relationship Id="rId10" Type="http://schemas.openxmlformats.org/officeDocument/2006/relationships/image" Target="../media/image51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52.wmf"/><Relationship Id="rId5" Type="http://schemas.openxmlformats.org/officeDocument/2006/relationships/oleObject" Target="../embeddings/Microsoft_Equation7.bin"/><Relationship Id="rId6" Type="http://schemas.openxmlformats.org/officeDocument/2006/relationships/image" Target="../media/image53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8.bin"/><Relationship Id="rId4" Type="http://schemas.openxmlformats.org/officeDocument/2006/relationships/image" Target="../media/image54.emf"/><Relationship Id="rId5" Type="http://schemas.openxmlformats.org/officeDocument/2006/relationships/image" Target="../media/image55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9.bin"/><Relationship Id="rId4" Type="http://schemas.openxmlformats.org/officeDocument/2006/relationships/image" Target="../media/image56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57.wmf"/><Relationship Id="rId5" Type="http://schemas.openxmlformats.org/officeDocument/2006/relationships/oleObject" Target="../embeddings/Microsoft_Equation10.bin"/><Relationship Id="rId6" Type="http://schemas.openxmlformats.org/officeDocument/2006/relationships/image" Target="../media/image58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59.emf"/><Relationship Id="rId5" Type="http://schemas.openxmlformats.org/officeDocument/2006/relationships/oleObject" Target="../embeddings/Microsoft_Equation11.bin"/><Relationship Id="rId6" Type="http://schemas.openxmlformats.org/officeDocument/2006/relationships/image" Target="../media/image58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2.bin"/><Relationship Id="rId4" Type="http://schemas.openxmlformats.org/officeDocument/2006/relationships/image" Target="../media/image60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3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61.w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62.wmf"/><Relationship Id="rId7" Type="http://schemas.openxmlformats.org/officeDocument/2006/relationships/oleObject" Target="../embeddings/oleObject17.bin"/><Relationship Id="rId8" Type="http://schemas.openxmlformats.org/officeDocument/2006/relationships/image" Target="../media/image63.wmf"/><Relationship Id="rId9" Type="http://schemas.openxmlformats.org/officeDocument/2006/relationships/oleObject" Target="../embeddings/Microsoft_Equation13.bin"/><Relationship Id="rId10" Type="http://schemas.openxmlformats.org/officeDocument/2006/relationships/image" Target="../media/image64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4.bin"/><Relationship Id="rId4" Type="http://schemas.openxmlformats.org/officeDocument/2006/relationships/image" Target="../media/image65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66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jpeg"/><Relationship Id="rId5" Type="http://schemas.openxmlformats.org/officeDocument/2006/relationships/image" Target="../media/image70.jpeg"/><Relationship Id="rId6" Type="http://schemas.openxmlformats.org/officeDocument/2006/relationships/image" Target="../media/image71.jpe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72.jpeg"/><Relationship Id="rId5" Type="http://schemas.openxmlformats.org/officeDocument/2006/relationships/oleObject" Target="../embeddings/oleObject20.bin"/><Relationship Id="rId6" Type="http://schemas.openxmlformats.org/officeDocument/2006/relationships/image" Target="../media/image73.jpeg"/><Relationship Id="rId7" Type="http://schemas.openxmlformats.org/officeDocument/2006/relationships/oleObject" Target="../embeddings/oleObject21.bin"/><Relationship Id="rId8" Type="http://schemas.openxmlformats.org/officeDocument/2006/relationships/image" Target="../media/image74.png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5.jpeg"/><Relationship Id="rId3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3.jpeg"/><Relationship Id="rId3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oleObject" Target="../embeddings/Microsoft_Equation15.bin"/><Relationship Id="rId5" Type="http://schemas.openxmlformats.org/officeDocument/2006/relationships/image" Target="../media/image79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3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3.png"/><Relationship Id="rId3" Type="http://schemas.openxmlformats.org/officeDocument/2006/relationships/image" Target="../media/image13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4.png"/><Relationship Id="rId3" Type="http://schemas.openxmlformats.org/officeDocument/2006/relationships/image" Target="../media/image13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6.bin"/><Relationship Id="rId4" Type="http://schemas.openxmlformats.org/officeDocument/2006/relationships/image" Target="../media/image80.w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2648564"/>
            <a:ext cx="9144000" cy="2990451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Image Matching and Transformations</a:t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tx1"/>
                </a:solidFill>
              </a:rPr>
              <a:t/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tx1"/>
                </a:solidFill>
              </a:rPr>
              <a:t/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3200" dirty="0" smtClean="0"/>
              <a:t>CS </a:t>
            </a:r>
            <a:r>
              <a:rPr lang="en-US" sz="3200" dirty="0" smtClean="0"/>
              <a:t>B657</a:t>
            </a:r>
            <a:br>
              <a:rPr lang="en-US" sz="3200" dirty="0" smtClean="0"/>
            </a:br>
            <a:r>
              <a:rPr lang="en-US" sz="3200" dirty="0" smtClean="0"/>
              <a:t>Spring 2017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9047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Box 23"/>
          <p:cNvSpPr txBox="1">
            <a:spLocks noChangeArrowheads="1"/>
          </p:cNvSpPr>
          <p:nvPr/>
        </p:nvSpPr>
        <p:spPr bwMode="auto">
          <a:xfrm>
            <a:off x="3092450" y="3105150"/>
            <a:ext cx="762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prstClr val="black"/>
                </a:solidFill>
                <a:ea typeface="Arial" charset="0"/>
                <a:cs typeface="Arial" charset="0"/>
              </a:rPr>
              <a:t>0.7</a:t>
            </a:r>
          </a:p>
        </p:txBody>
      </p:sp>
      <p:sp>
        <p:nvSpPr>
          <p:cNvPr id="94211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Evaluating the results</a:t>
            </a:r>
          </a:p>
        </p:txBody>
      </p:sp>
      <p:sp>
        <p:nvSpPr>
          <p:cNvPr id="94212" name="Rectangle 6"/>
          <p:cNvSpPr>
            <a:spLocks noChangeArrowheads="1"/>
          </p:cNvSpPr>
          <p:nvPr/>
        </p:nvSpPr>
        <p:spPr bwMode="auto">
          <a:xfrm>
            <a:off x="3657600" y="2635250"/>
            <a:ext cx="25908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94213" name="Text Box 6"/>
          <p:cNvSpPr txBox="1">
            <a:spLocks noChangeArrowheads="1"/>
          </p:cNvSpPr>
          <p:nvPr/>
        </p:nvSpPr>
        <p:spPr bwMode="auto">
          <a:xfrm>
            <a:off x="3429000" y="5149850"/>
            <a:ext cx="457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prstClr val="black"/>
                </a:solidFill>
                <a:ea typeface="Arial" charset="0"/>
                <a:cs typeface="Arial" charset="0"/>
              </a:rPr>
              <a:t>0</a:t>
            </a:r>
          </a:p>
        </p:txBody>
      </p:sp>
      <p:sp>
        <p:nvSpPr>
          <p:cNvPr id="94214" name="Text Box 7"/>
          <p:cNvSpPr txBox="1">
            <a:spLocks noChangeArrowheads="1"/>
          </p:cNvSpPr>
          <p:nvPr/>
        </p:nvSpPr>
        <p:spPr bwMode="auto">
          <a:xfrm>
            <a:off x="6096000" y="5194300"/>
            <a:ext cx="304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prstClr val="black"/>
                </a:solidFill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94215" name="Text Box 8"/>
          <p:cNvSpPr txBox="1">
            <a:spLocks noChangeArrowheads="1"/>
          </p:cNvSpPr>
          <p:nvPr/>
        </p:nvSpPr>
        <p:spPr bwMode="auto">
          <a:xfrm>
            <a:off x="3429000" y="2482850"/>
            <a:ext cx="304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prstClr val="black"/>
                </a:solidFill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94216" name="Text Box 9"/>
          <p:cNvSpPr txBox="1">
            <a:spLocks noChangeArrowheads="1"/>
          </p:cNvSpPr>
          <p:nvPr/>
        </p:nvSpPr>
        <p:spPr bwMode="auto">
          <a:xfrm>
            <a:off x="3276600" y="5226050"/>
            <a:ext cx="3429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  <a:t>false positive rate</a:t>
            </a:r>
          </a:p>
        </p:txBody>
      </p:sp>
      <p:sp>
        <p:nvSpPr>
          <p:cNvPr id="94217" name="Text Box 10"/>
          <p:cNvSpPr txBox="1">
            <a:spLocks noChangeArrowheads="1"/>
          </p:cNvSpPr>
          <p:nvPr/>
        </p:nvSpPr>
        <p:spPr bwMode="auto">
          <a:xfrm>
            <a:off x="2667000" y="3625850"/>
            <a:ext cx="12192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  <a:t>true</a:t>
            </a:r>
            <a:b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</a:br>
            <a: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  <a:t>positive</a:t>
            </a:r>
            <a:b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</a:br>
            <a: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  <a:t>rate</a:t>
            </a:r>
            <a:b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</a:br>
            <a:endParaRPr lang="en-US" sz="1400" i="1"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52400" y="3749675"/>
            <a:ext cx="2895600" cy="517525"/>
            <a:chOff x="-48" y="1786"/>
            <a:chExt cx="1200" cy="326"/>
          </a:xfrm>
        </p:grpSpPr>
        <p:sp>
          <p:nvSpPr>
            <p:cNvPr id="94232" name="Text Box 12"/>
            <p:cNvSpPr txBox="1">
              <a:spLocks noChangeArrowheads="1"/>
            </p:cNvSpPr>
            <p:nvPr/>
          </p:nvSpPr>
          <p:spPr bwMode="auto">
            <a:xfrm>
              <a:off x="-48" y="1786"/>
              <a:ext cx="120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solidFill>
                    <a:prstClr val="black"/>
                  </a:solidFill>
                  <a:ea typeface="Arial" charset="0"/>
                  <a:cs typeface="Arial" charset="0"/>
                </a:rPr>
                <a:t># true positives</a:t>
              </a:r>
            </a:p>
            <a:p>
              <a:pPr algn="ctr"/>
              <a:r>
                <a:rPr lang="en-US" sz="1400">
                  <a:solidFill>
                    <a:prstClr val="black"/>
                  </a:solidFill>
                  <a:ea typeface="Arial" charset="0"/>
                  <a:cs typeface="Arial" charset="0"/>
                </a:rPr>
                <a:t># matching features (positives)</a:t>
              </a:r>
              <a:endParaRPr lang="en-US" baseline="-250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94233" name="Line 14"/>
            <p:cNvSpPr>
              <a:spLocks noChangeShapeType="1"/>
            </p:cNvSpPr>
            <p:nvPr/>
          </p:nvSpPr>
          <p:spPr bwMode="auto">
            <a:xfrm>
              <a:off x="52" y="1956"/>
              <a:ext cx="10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ea typeface="Arial" charset="0"/>
                <a:cs typeface="Arial" charset="0"/>
              </a:endParaRPr>
            </a:p>
          </p:txBody>
        </p:sp>
      </p:grpSp>
      <p:sp>
        <p:nvSpPr>
          <p:cNvPr id="94219" name="Oval 15"/>
          <p:cNvSpPr>
            <a:spLocks noChangeArrowheads="1"/>
          </p:cNvSpPr>
          <p:nvPr/>
        </p:nvSpPr>
        <p:spPr bwMode="auto">
          <a:xfrm>
            <a:off x="3886200" y="32448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94220" name="Line 16"/>
          <p:cNvSpPr>
            <a:spLocks noChangeShapeType="1"/>
          </p:cNvSpPr>
          <p:nvPr/>
        </p:nvSpPr>
        <p:spPr bwMode="auto">
          <a:xfrm>
            <a:off x="3924300" y="5102225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94221" name="Line 17"/>
          <p:cNvSpPr>
            <a:spLocks noChangeShapeType="1"/>
          </p:cNvSpPr>
          <p:nvPr/>
        </p:nvSpPr>
        <p:spPr bwMode="auto">
          <a:xfrm rot="-5400000">
            <a:off x="3619500" y="316865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94222" name="Text Box 17"/>
          <p:cNvSpPr txBox="1">
            <a:spLocks noChangeArrowheads="1"/>
          </p:cNvSpPr>
          <p:nvPr/>
        </p:nvSpPr>
        <p:spPr bwMode="auto">
          <a:xfrm>
            <a:off x="3683000" y="5226050"/>
            <a:ext cx="762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prstClr val="black"/>
                </a:solidFill>
                <a:ea typeface="Arial" charset="0"/>
                <a:cs typeface="Arial" charset="0"/>
              </a:rPr>
              <a:t>0.1</a:t>
            </a:r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3581400" y="5578475"/>
            <a:ext cx="2895600" cy="517525"/>
            <a:chOff x="-48" y="1786"/>
            <a:chExt cx="1200" cy="326"/>
          </a:xfrm>
        </p:grpSpPr>
        <p:sp>
          <p:nvSpPr>
            <p:cNvPr id="94230" name="Text Box 19"/>
            <p:cNvSpPr txBox="1">
              <a:spLocks noChangeArrowheads="1"/>
            </p:cNvSpPr>
            <p:nvPr/>
          </p:nvSpPr>
          <p:spPr bwMode="auto">
            <a:xfrm>
              <a:off x="-48" y="1786"/>
              <a:ext cx="120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solidFill>
                    <a:prstClr val="black"/>
                  </a:solidFill>
                  <a:ea typeface="Arial" charset="0"/>
                  <a:cs typeface="Arial" charset="0"/>
                </a:rPr>
                <a:t># false positives</a:t>
              </a:r>
            </a:p>
            <a:p>
              <a:pPr algn="ctr"/>
              <a:r>
                <a:rPr lang="en-US" sz="1400">
                  <a:solidFill>
                    <a:prstClr val="black"/>
                  </a:solidFill>
                  <a:ea typeface="Arial" charset="0"/>
                  <a:cs typeface="Arial" charset="0"/>
                </a:rPr>
                <a:t># unmatched features (negatives)</a:t>
              </a:r>
              <a:endParaRPr lang="en-US" baseline="-250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94231" name="Line 22"/>
            <p:cNvSpPr>
              <a:spLocks noChangeShapeType="1"/>
            </p:cNvSpPr>
            <p:nvPr/>
          </p:nvSpPr>
          <p:spPr bwMode="auto">
            <a:xfrm>
              <a:off x="48" y="1956"/>
              <a:ext cx="10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ea typeface="Arial" charset="0"/>
                <a:cs typeface="Arial" charset="0"/>
              </a:endParaRPr>
            </a:p>
          </p:txBody>
        </p:sp>
      </p:grpSp>
      <p:sp>
        <p:nvSpPr>
          <p:cNvPr id="94224" name="Line 23"/>
          <p:cNvSpPr>
            <a:spLocks noChangeShapeType="1"/>
          </p:cNvSpPr>
          <p:nvPr/>
        </p:nvSpPr>
        <p:spPr bwMode="auto">
          <a:xfrm flipV="1">
            <a:off x="3657600" y="2635250"/>
            <a:ext cx="25908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94225" name="Freeform 25"/>
          <p:cNvSpPr>
            <a:spLocks/>
          </p:cNvSpPr>
          <p:nvPr/>
        </p:nvSpPr>
        <p:spPr bwMode="auto">
          <a:xfrm>
            <a:off x="3657600" y="2635250"/>
            <a:ext cx="2590800" cy="2590800"/>
          </a:xfrm>
          <a:custGeom>
            <a:avLst/>
            <a:gdLst>
              <a:gd name="T0" fmla="*/ 0 w 1632"/>
              <a:gd name="T1" fmla="*/ 2147483647 h 1632"/>
              <a:gd name="T2" fmla="*/ 2147483647 w 1632"/>
              <a:gd name="T3" fmla="*/ 2147483647 h 1632"/>
              <a:gd name="T4" fmla="*/ 2147483647 w 1632"/>
              <a:gd name="T5" fmla="*/ 2147483647 h 1632"/>
              <a:gd name="T6" fmla="*/ 2147483647 w 1632"/>
              <a:gd name="T7" fmla="*/ 2147483647 h 1632"/>
              <a:gd name="T8" fmla="*/ 2147483647 w 1632"/>
              <a:gd name="T9" fmla="*/ 2147483647 h 1632"/>
              <a:gd name="T10" fmla="*/ 2147483647 w 1632"/>
              <a:gd name="T11" fmla="*/ 2147483647 h 1632"/>
              <a:gd name="T12" fmla="*/ 2147483647 w 1632"/>
              <a:gd name="T13" fmla="*/ 0 h 16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32"/>
              <a:gd name="T22" fmla="*/ 0 h 1632"/>
              <a:gd name="T23" fmla="*/ 1632 w 1632"/>
              <a:gd name="T24" fmla="*/ 1632 h 16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32" h="1632">
                <a:moveTo>
                  <a:pt x="0" y="1632"/>
                </a:moveTo>
                <a:cubicBezTo>
                  <a:pt x="16" y="1456"/>
                  <a:pt x="32" y="1280"/>
                  <a:pt x="48" y="1104"/>
                </a:cubicBezTo>
                <a:cubicBezTo>
                  <a:pt x="64" y="928"/>
                  <a:pt x="72" y="696"/>
                  <a:pt x="96" y="576"/>
                </a:cubicBezTo>
                <a:cubicBezTo>
                  <a:pt x="120" y="456"/>
                  <a:pt x="128" y="448"/>
                  <a:pt x="192" y="384"/>
                </a:cubicBezTo>
                <a:cubicBezTo>
                  <a:pt x="256" y="320"/>
                  <a:pt x="304" y="248"/>
                  <a:pt x="480" y="192"/>
                </a:cubicBezTo>
                <a:cubicBezTo>
                  <a:pt x="656" y="136"/>
                  <a:pt x="1056" y="80"/>
                  <a:pt x="1248" y="48"/>
                </a:cubicBezTo>
                <a:cubicBezTo>
                  <a:pt x="1440" y="16"/>
                  <a:pt x="1536" y="8"/>
                  <a:pt x="1632" y="0"/>
                </a:cubicBez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94226" name="Text Box 23"/>
          <p:cNvSpPr txBox="1">
            <a:spLocks noChangeArrowheads="1"/>
          </p:cNvSpPr>
          <p:nvPr/>
        </p:nvSpPr>
        <p:spPr bwMode="auto">
          <a:xfrm>
            <a:off x="2819400" y="2286000"/>
            <a:ext cx="579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33CC33"/>
                </a:solidFill>
                <a:ea typeface="Arial" charset="0"/>
                <a:cs typeface="Arial" charset="0"/>
              </a:rPr>
              <a:t>ROC curve  </a:t>
            </a:r>
            <a:r>
              <a:rPr lang="en-US" sz="1200">
                <a:solidFill>
                  <a:srgbClr val="33CC33"/>
                </a:solidFill>
                <a:ea typeface="Arial" charset="0"/>
                <a:cs typeface="Arial" charset="0"/>
              </a:rPr>
              <a:t>(“Receiver Operator Characteristic”)</a:t>
            </a:r>
          </a:p>
        </p:txBody>
      </p:sp>
      <p:sp>
        <p:nvSpPr>
          <p:cNvPr id="94227" name="Rectangle 3"/>
          <p:cNvSpPr txBox="1">
            <a:spLocks noChangeArrowheads="1"/>
          </p:cNvSpPr>
          <p:nvPr/>
        </p:nvSpPr>
        <p:spPr bwMode="auto">
          <a:xfrm>
            <a:off x="457200" y="1524000"/>
            <a:ext cx="8229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4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How can we measure the performance of a feature matcher?</a:t>
            </a:r>
          </a:p>
        </p:txBody>
      </p:sp>
      <p:sp>
        <p:nvSpPr>
          <p:cNvPr id="94228" name="TextBox 23"/>
          <p:cNvSpPr txBox="1">
            <a:spLocks noChangeArrowheads="1"/>
          </p:cNvSpPr>
          <p:nvPr/>
        </p:nvSpPr>
        <p:spPr bwMode="auto">
          <a:xfrm>
            <a:off x="1089025" y="4267200"/>
            <a:ext cx="877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“recall”</a:t>
            </a:r>
          </a:p>
        </p:txBody>
      </p:sp>
      <p:sp>
        <p:nvSpPr>
          <p:cNvPr id="94229" name="TextBox 25"/>
          <p:cNvSpPr txBox="1">
            <a:spLocks noChangeArrowheads="1"/>
          </p:cNvSpPr>
          <p:nvPr/>
        </p:nvSpPr>
        <p:spPr bwMode="auto">
          <a:xfrm>
            <a:off x="4268788" y="6096000"/>
            <a:ext cx="15224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1 - “precision”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E87F8-74E3-48FE-9DE4-723D765CCEB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831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Now we can measure the similarity of 2 images based on their feature points</a:t>
            </a:r>
          </a:p>
          <a:p>
            <a:pPr lvl="1"/>
            <a:r>
              <a:rPr lang="en-US" sz="2400" dirty="0" smtClean="0"/>
              <a:t>E.g. sum (or mean) of the distances from each feature in I to the closest feature in J,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This is known as the </a:t>
            </a:r>
            <a:r>
              <a:rPr lang="en-US" sz="2400" i="1" dirty="0" smtClean="0"/>
              <a:t>Chamfer Distance</a:t>
            </a:r>
            <a:r>
              <a:rPr lang="en-US" sz="2400" dirty="0" smtClean="0"/>
              <a:t> between 2 point sets</a:t>
            </a:r>
          </a:p>
          <a:p>
            <a:pPr lvl="1"/>
            <a:r>
              <a:rPr lang="en-US" sz="2400" dirty="0" smtClean="0"/>
              <a:t>This distance is not symmetric (i.e. D(I,J) and D(J,I) are not necessarily the same). One solution is to use D(I,J)+D(J,I).</a:t>
            </a:r>
          </a:p>
          <a:p>
            <a:pPr lvl="1"/>
            <a:r>
              <a:rPr lang="en-US" sz="2400" dirty="0" smtClean="0"/>
              <a:t>Might be better to use a robust statistic, e.g. trimmed mean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3237925"/>
            <a:ext cx="3619500" cy="110546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0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90801"/>
            <a:ext cx="8229600" cy="4051300"/>
          </a:xfrm>
        </p:spPr>
        <p:txBody>
          <a:bodyPr/>
          <a:lstStyle/>
          <a:p>
            <a:r>
              <a:rPr lang="en-US" sz="2800" dirty="0" smtClean="0"/>
              <a:t>Computing the Chamfer distance</a:t>
            </a:r>
          </a:p>
          <a:p>
            <a:pPr lvl="1"/>
            <a:r>
              <a:rPr lang="en-US" sz="2400" dirty="0" smtClean="0"/>
              <a:t>Naïve approach: O( </a:t>
            </a:r>
            <a:r>
              <a:rPr lang="en-US" sz="2400" dirty="0" err="1" smtClean="0"/>
              <a:t>k|I||J</a:t>
            </a:r>
            <a:r>
              <a:rPr lang="en-US" sz="2400" dirty="0" smtClean="0"/>
              <a:t>|), where </a:t>
            </a:r>
            <a:r>
              <a:rPr lang="en-US" sz="2400" dirty="0" err="1" smtClean="0"/>
              <a:t>k</a:t>
            </a:r>
            <a:r>
              <a:rPr lang="en-US" sz="2400" dirty="0" smtClean="0"/>
              <a:t> is the number of dimensions of the feature space (for SIFT, </a:t>
            </a:r>
            <a:r>
              <a:rPr lang="en-US" sz="2400" dirty="0" err="1" smtClean="0"/>
              <a:t>k</a:t>
            </a:r>
            <a:r>
              <a:rPr lang="en-US" sz="2400" dirty="0" smtClean="0"/>
              <a:t>=128)</a:t>
            </a:r>
          </a:p>
          <a:p>
            <a:pPr lvl="1"/>
            <a:r>
              <a:rPr lang="en-US" sz="2400" dirty="0" smtClean="0"/>
              <a:t>Other algorithms exist that take time O( </a:t>
            </a:r>
            <a:r>
              <a:rPr lang="en-US" sz="2400" dirty="0" err="1" smtClean="0"/>
              <a:t>h</a:t>
            </a:r>
            <a:r>
              <a:rPr lang="en-US" sz="2400" baseline="30000" dirty="0" err="1" smtClean="0"/>
              <a:t>k</a:t>
            </a:r>
            <a:r>
              <a:rPr lang="en-US" sz="2400" dirty="0" smtClean="0"/>
              <a:t> (|I|+|J|) ), where </a:t>
            </a:r>
            <a:r>
              <a:rPr lang="en-US" sz="2400" dirty="0" err="1" smtClean="0"/>
              <a:t>h</a:t>
            </a:r>
            <a:r>
              <a:rPr lang="en-US" sz="2400" baseline="30000" dirty="0" err="1" smtClean="0"/>
              <a:t>k</a:t>
            </a:r>
            <a:r>
              <a:rPr lang="en-US" sz="2400" dirty="0" smtClean="0"/>
              <a:t> is the size of the feature space</a:t>
            </a:r>
          </a:p>
          <a:p>
            <a:pPr lvl="1"/>
            <a:r>
              <a:rPr lang="en-US" sz="2400" dirty="0" smtClean="0"/>
              <a:t>But for SIFT </a:t>
            </a:r>
            <a:r>
              <a:rPr lang="en-US" sz="2400" dirty="0" err="1" smtClean="0"/>
              <a:t>h</a:t>
            </a:r>
            <a:r>
              <a:rPr lang="en-US" sz="2400" baseline="30000" dirty="0" err="1" smtClean="0"/>
              <a:t>k</a:t>
            </a:r>
            <a:r>
              <a:rPr lang="en-US" sz="2400" dirty="0" smtClean="0"/>
              <a:t> is 256</a:t>
            </a:r>
            <a:r>
              <a:rPr lang="en-US" sz="2400" baseline="30000" dirty="0" smtClean="0"/>
              <a:t>128</a:t>
            </a:r>
            <a:endParaRPr lang="en-US" dirty="0" smtClean="0"/>
          </a:p>
          <a:p>
            <a:r>
              <a:rPr lang="en-US" sz="2800" dirty="0" smtClean="0"/>
              <a:t>How do we find </a:t>
            </a:r>
            <a:r>
              <a:rPr lang="en-US" sz="2800" dirty="0" err="1" smtClean="0"/>
              <a:t>b</a:t>
            </a:r>
            <a:r>
              <a:rPr lang="en-US" sz="2800" dirty="0" smtClean="0"/>
              <a:t> more efficiently?</a:t>
            </a:r>
          </a:p>
          <a:p>
            <a:pPr lvl="1"/>
            <a:r>
              <a:rPr lang="en-US" sz="2400" dirty="0" smtClean="0"/>
              <a:t>Related to the </a:t>
            </a:r>
            <a:r>
              <a:rPr lang="en-US" sz="2400" i="1" dirty="0" smtClean="0"/>
              <a:t>nearest neighbor </a:t>
            </a:r>
            <a:r>
              <a:rPr lang="en-US" sz="2400" dirty="0" smtClean="0"/>
              <a:t>problem (aka Knuth’s </a:t>
            </a:r>
            <a:r>
              <a:rPr lang="en-US" sz="2400" i="1" dirty="0" smtClean="0"/>
              <a:t>post office problem</a:t>
            </a:r>
            <a:r>
              <a:rPr lang="en-US" sz="2400" dirty="0" smtClean="0"/>
              <a:t>)</a:t>
            </a:r>
          </a:p>
          <a:p>
            <a:pPr lvl="2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1434536"/>
            <a:ext cx="3619500" cy="110546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1" name="Line 3"/>
          <p:cNvSpPr>
            <a:spLocks noChangeShapeType="1"/>
          </p:cNvSpPr>
          <p:nvPr/>
        </p:nvSpPr>
        <p:spPr bwMode="auto">
          <a:xfrm>
            <a:off x="422275" y="2979500"/>
            <a:ext cx="1355725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2" name="Line 4"/>
          <p:cNvSpPr>
            <a:spLocks noChangeShapeType="1"/>
          </p:cNvSpPr>
          <p:nvPr/>
        </p:nvSpPr>
        <p:spPr bwMode="auto">
          <a:xfrm>
            <a:off x="422274" y="2293938"/>
            <a:ext cx="1355726" cy="47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3" name="Line 5"/>
          <p:cNvSpPr>
            <a:spLocks noChangeShapeType="1"/>
          </p:cNvSpPr>
          <p:nvPr/>
        </p:nvSpPr>
        <p:spPr bwMode="auto">
          <a:xfrm>
            <a:off x="2517775" y="1549800"/>
            <a:ext cx="8028" cy="7489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4" name="Line 6"/>
          <p:cNvSpPr>
            <a:spLocks noChangeShapeType="1"/>
          </p:cNvSpPr>
          <p:nvPr/>
        </p:nvSpPr>
        <p:spPr bwMode="auto">
          <a:xfrm>
            <a:off x="1108075" y="2972274"/>
            <a:ext cx="0" cy="1485426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5" name="Line 7"/>
          <p:cNvSpPr>
            <a:spLocks noChangeShapeType="1"/>
          </p:cNvSpPr>
          <p:nvPr/>
        </p:nvSpPr>
        <p:spPr bwMode="auto">
          <a:xfrm>
            <a:off x="1790700" y="3779838"/>
            <a:ext cx="1714500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6" name="Line 8"/>
          <p:cNvSpPr>
            <a:spLocks noChangeShapeType="1"/>
          </p:cNvSpPr>
          <p:nvPr/>
        </p:nvSpPr>
        <p:spPr bwMode="auto">
          <a:xfrm>
            <a:off x="2543175" y="2984900"/>
            <a:ext cx="0" cy="7997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7" name="Line 9"/>
          <p:cNvSpPr>
            <a:spLocks noChangeShapeType="1"/>
          </p:cNvSpPr>
          <p:nvPr/>
        </p:nvSpPr>
        <p:spPr bwMode="auto">
          <a:xfrm>
            <a:off x="422274" y="3779838"/>
            <a:ext cx="669926" cy="47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22274" y="1549400"/>
            <a:ext cx="3095626" cy="2901308"/>
            <a:chOff x="408" y="1184"/>
            <a:chExt cx="1368" cy="1372"/>
          </a:xfrm>
        </p:grpSpPr>
        <p:sp>
          <p:nvSpPr>
            <p:cNvPr id="70758" name="Rectangle 11"/>
            <p:cNvSpPr>
              <a:spLocks noChangeArrowheads="1"/>
            </p:cNvSpPr>
            <p:nvPr/>
          </p:nvSpPr>
          <p:spPr bwMode="auto">
            <a:xfrm>
              <a:off x="408" y="1184"/>
              <a:ext cx="1368" cy="1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59" name="Oval 12"/>
            <p:cNvSpPr>
              <a:spLocks noChangeArrowheads="1"/>
            </p:cNvSpPr>
            <p:nvPr/>
          </p:nvSpPr>
          <p:spPr bwMode="auto">
            <a:xfrm>
              <a:off x="648" y="128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0" name="Oval 13"/>
            <p:cNvSpPr>
              <a:spLocks noChangeArrowheads="1"/>
            </p:cNvSpPr>
            <p:nvPr/>
          </p:nvSpPr>
          <p:spPr bwMode="auto">
            <a:xfrm>
              <a:off x="872" y="18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1" name="Oval 14"/>
            <p:cNvSpPr>
              <a:spLocks noChangeArrowheads="1"/>
            </p:cNvSpPr>
            <p:nvPr/>
          </p:nvSpPr>
          <p:spPr bwMode="auto">
            <a:xfrm>
              <a:off x="592" y="208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2" name="Oval 15"/>
            <p:cNvSpPr>
              <a:spLocks noChangeArrowheads="1"/>
            </p:cNvSpPr>
            <p:nvPr/>
          </p:nvSpPr>
          <p:spPr bwMode="auto">
            <a:xfrm>
              <a:off x="43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3" name="Oval 16"/>
            <p:cNvSpPr>
              <a:spLocks noChangeArrowheads="1"/>
            </p:cNvSpPr>
            <p:nvPr/>
          </p:nvSpPr>
          <p:spPr bwMode="auto">
            <a:xfrm>
              <a:off x="87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4" name="Oval 17"/>
            <p:cNvSpPr>
              <a:spLocks noChangeArrowheads="1"/>
            </p:cNvSpPr>
            <p:nvPr/>
          </p:nvSpPr>
          <p:spPr bwMode="auto">
            <a:xfrm>
              <a:off x="1344" y="246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5" name="Oval 18"/>
            <p:cNvSpPr>
              <a:spLocks noChangeArrowheads="1"/>
            </p:cNvSpPr>
            <p:nvPr/>
          </p:nvSpPr>
          <p:spPr bwMode="auto">
            <a:xfrm>
              <a:off x="1152" y="200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6" name="Oval 19"/>
            <p:cNvSpPr>
              <a:spLocks noChangeArrowheads="1"/>
            </p:cNvSpPr>
            <p:nvPr/>
          </p:nvSpPr>
          <p:spPr bwMode="auto">
            <a:xfrm>
              <a:off x="1464" y="202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7" name="Oval 20"/>
            <p:cNvSpPr>
              <a:spLocks noChangeArrowheads="1"/>
            </p:cNvSpPr>
            <p:nvPr/>
          </p:nvSpPr>
          <p:spPr bwMode="auto">
            <a:xfrm>
              <a:off x="1456" y="173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8" name="Oval 21"/>
            <p:cNvSpPr>
              <a:spLocks noChangeArrowheads="1"/>
            </p:cNvSpPr>
            <p:nvPr/>
          </p:nvSpPr>
          <p:spPr bwMode="auto">
            <a:xfrm>
              <a:off x="1224" y="129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9" name="Oval 22"/>
            <p:cNvSpPr>
              <a:spLocks noChangeArrowheads="1"/>
            </p:cNvSpPr>
            <p:nvPr/>
          </p:nvSpPr>
          <p:spPr bwMode="auto">
            <a:xfrm>
              <a:off x="1544" y="14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70" name="Text Box 23"/>
            <p:cNvSpPr txBox="1">
              <a:spLocks noChangeArrowheads="1"/>
            </p:cNvSpPr>
            <p:nvPr/>
          </p:nvSpPr>
          <p:spPr bwMode="auto">
            <a:xfrm>
              <a:off x="672" y="120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70771" name="Text Box 24"/>
            <p:cNvSpPr txBox="1">
              <a:spLocks noChangeArrowheads="1"/>
            </p:cNvSpPr>
            <p:nvPr/>
          </p:nvSpPr>
          <p:spPr bwMode="auto">
            <a:xfrm>
              <a:off x="1563" y="132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7</a:t>
              </a:r>
            </a:p>
          </p:txBody>
        </p:sp>
        <p:sp>
          <p:nvSpPr>
            <p:cNvPr id="70772" name="Text Box 25"/>
            <p:cNvSpPr txBox="1">
              <a:spLocks noChangeArrowheads="1"/>
            </p:cNvSpPr>
            <p:nvPr/>
          </p:nvSpPr>
          <p:spPr bwMode="auto">
            <a:xfrm>
              <a:off x="1098" y="119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6</a:t>
              </a:r>
            </a:p>
          </p:txBody>
        </p:sp>
        <p:sp>
          <p:nvSpPr>
            <p:cNvPr id="70773" name="Text Box 26"/>
            <p:cNvSpPr txBox="1">
              <a:spLocks noChangeArrowheads="1"/>
            </p:cNvSpPr>
            <p:nvPr/>
          </p:nvSpPr>
          <p:spPr bwMode="auto">
            <a:xfrm>
              <a:off x="746" y="171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70774" name="Text Box 27"/>
            <p:cNvSpPr txBox="1">
              <a:spLocks noChangeArrowheads="1"/>
            </p:cNvSpPr>
            <p:nvPr/>
          </p:nvSpPr>
          <p:spPr bwMode="auto">
            <a:xfrm>
              <a:off x="443" y="227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70775" name="Text Box 28"/>
            <p:cNvSpPr txBox="1">
              <a:spLocks noChangeArrowheads="1"/>
            </p:cNvSpPr>
            <p:nvPr/>
          </p:nvSpPr>
          <p:spPr bwMode="auto">
            <a:xfrm>
              <a:off x="470" y="1987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70776" name="Text Box 29"/>
            <p:cNvSpPr txBox="1">
              <a:spLocks noChangeArrowheads="1"/>
            </p:cNvSpPr>
            <p:nvPr/>
          </p:nvSpPr>
          <p:spPr bwMode="auto">
            <a:xfrm>
              <a:off x="892" y="226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0777" name="Text Box 30"/>
            <p:cNvSpPr txBox="1">
              <a:spLocks noChangeArrowheads="1"/>
            </p:cNvSpPr>
            <p:nvPr/>
          </p:nvSpPr>
          <p:spPr bwMode="auto">
            <a:xfrm>
              <a:off x="1176" y="191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</a:p>
          </p:txBody>
        </p:sp>
        <p:sp>
          <p:nvSpPr>
            <p:cNvPr id="70778" name="Text Box 31"/>
            <p:cNvSpPr txBox="1">
              <a:spLocks noChangeArrowheads="1"/>
            </p:cNvSpPr>
            <p:nvPr/>
          </p:nvSpPr>
          <p:spPr bwMode="auto">
            <a:xfrm>
              <a:off x="1326" y="164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</a:p>
          </p:txBody>
        </p:sp>
        <p:sp>
          <p:nvSpPr>
            <p:cNvPr id="70779" name="Text Box 32"/>
            <p:cNvSpPr txBox="1">
              <a:spLocks noChangeArrowheads="1"/>
            </p:cNvSpPr>
            <p:nvPr/>
          </p:nvSpPr>
          <p:spPr bwMode="auto">
            <a:xfrm>
              <a:off x="1468" y="1943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</a:p>
          </p:txBody>
        </p:sp>
        <p:sp>
          <p:nvSpPr>
            <p:cNvPr id="70780" name="Text Box 33"/>
            <p:cNvSpPr txBox="1">
              <a:spLocks noChangeArrowheads="1"/>
            </p:cNvSpPr>
            <p:nvPr/>
          </p:nvSpPr>
          <p:spPr bwMode="auto">
            <a:xfrm>
              <a:off x="1362" y="2381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11</a:t>
              </a:r>
            </a:p>
          </p:txBody>
        </p:sp>
      </p:grpSp>
      <p:sp>
        <p:nvSpPr>
          <p:cNvPr id="293922" name="Text Box 34"/>
          <p:cNvSpPr txBox="1">
            <a:spLocks noChangeArrowheads="1"/>
          </p:cNvSpPr>
          <p:nvPr/>
        </p:nvSpPr>
        <p:spPr bwMode="auto">
          <a:xfrm>
            <a:off x="76200" y="20755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5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70667" name="Text Box 35"/>
          <p:cNvSpPr txBox="1">
            <a:spLocks noChangeArrowheads="1"/>
          </p:cNvSpPr>
          <p:nvPr/>
        </p:nvSpPr>
        <p:spPr bwMode="auto">
          <a:xfrm>
            <a:off x="495299" y="20024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0668" name="Text Box 36"/>
          <p:cNvSpPr txBox="1">
            <a:spLocks noChangeArrowheads="1"/>
          </p:cNvSpPr>
          <p:nvPr/>
        </p:nvSpPr>
        <p:spPr bwMode="auto">
          <a:xfrm>
            <a:off x="1308099" y="18881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656507" y="1153958"/>
            <a:ext cx="414109" cy="3288289"/>
            <a:chOff x="1114" y="997"/>
            <a:chExt cx="183" cy="1555"/>
          </a:xfrm>
        </p:grpSpPr>
        <p:sp>
          <p:nvSpPr>
            <p:cNvPr id="70756" name="Line 38"/>
            <p:cNvSpPr>
              <a:spLocks noChangeShapeType="1"/>
            </p:cNvSpPr>
            <p:nvPr/>
          </p:nvSpPr>
          <p:spPr bwMode="auto">
            <a:xfrm>
              <a:off x="1175" y="1184"/>
              <a:ext cx="1" cy="136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757" name="Text Box 39"/>
            <p:cNvSpPr txBox="1">
              <a:spLocks noChangeArrowheads="1"/>
            </p:cNvSpPr>
            <p:nvPr/>
          </p:nvSpPr>
          <p:spPr bwMode="auto">
            <a:xfrm>
              <a:off x="1114" y="997"/>
              <a:ext cx="18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i="1" baseline="-25000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3929" name="Text Box 41"/>
          <p:cNvSpPr txBox="1">
            <a:spLocks noChangeArrowheads="1"/>
          </p:cNvSpPr>
          <p:nvPr/>
        </p:nvSpPr>
        <p:spPr bwMode="auto">
          <a:xfrm>
            <a:off x="2298700" y="11357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9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0" name="Text Box 42"/>
          <p:cNvSpPr txBox="1">
            <a:spLocks noChangeArrowheads="1"/>
          </p:cNvSpPr>
          <p:nvPr/>
        </p:nvSpPr>
        <p:spPr bwMode="auto">
          <a:xfrm>
            <a:off x="3556000" y="20882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7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1" name="Text Box 43"/>
          <p:cNvSpPr txBox="1">
            <a:spLocks noChangeArrowheads="1"/>
          </p:cNvSpPr>
          <p:nvPr/>
        </p:nvSpPr>
        <p:spPr bwMode="auto">
          <a:xfrm>
            <a:off x="3536950" y="27740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3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2" name="Text Box 44"/>
          <p:cNvSpPr txBox="1">
            <a:spLocks noChangeArrowheads="1"/>
          </p:cNvSpPr>
          <p:nvPr/>
        </p:nvSpPr>
        <p:spPr bwMode="auto">
          <a:xfrm>
            <a:off x="2209800" y="3339188"/>
            <a:ext cx="4955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10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3" name="Text Box 45"/>
          <p:cNvSpPr txBox="1">
            <a:spLocks noChangeArrowheads="1"/>
          </p:cNvSpPr>
          <p:nvPr/>
        </p:nvSpPr>
        <p:spPr bwMode="auto">
          <a:xfrm>
            <a:off x="3562350" y="35868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6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4" name="Text Box 46"/>
          <p:cNvSpPr txBox="1">
            <a:spLocks noChangeArrowheads="1"/>
          </p:cNvSpPr>
          <p:nvPr/>
        </p:nvSpPr>
        <p:spPr bwMode="auto">
          <a:xfrm>
            <a:off x="889000" y="44631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4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5" name="Text Box 47"/>
          <p:cNvSpPr txBox="1">
            <a:spLocks noChangeArrowheads="1"/>
          </p:cNvSpPr>
          <p:nvPr/>
        </p:nvSpPr>
        <p:spPr bwMode="auto">
          <a:xfrm>
            <a:off x="101600" y="35296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8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6" name="Text Box 48"/>
          <p:cNvSpPr txBox="1">
            <a:spLocks noChangeArrowheads="1"/>
          </p:cNvSpPr>
          <p:nvPr/>
        </p:nvSpPr>
        <p:spPr bwMode="auto">
          <a:xfrm>
            <a:off x="101600" y="27422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2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5918200" y="3221038"/>
            <a:ext cx="520700" cy="366712"/>
            <a:chOff x="5918200" y="3221038"/>
            <a:chExt cx="520700" cy="366712"/>
          </a:xfrm>
        </p:grpSpPr>
        <p:sp>
          <p:nvSpPr>
            <p:cNvPr id="293937" name="Oval 49"/>
            <p:cNvSpPr>
              <a:spLocks noChangeArrowheads="1"/>
            </p:cNvSpPr>
            <p:nvPr/>
          </p:nvSpPr>
          <p:spPr bwMode="auto">
            <a:xfrm>
              <a:off x="5918200" y="327818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38" name="Text Box 50"/>
            <p:cNvSpPr txBox="1">
              <a:spLocks noChangeArrowheads="1"/>
            </p:cNvSpPr>
            <p:nvPr/>
          </p:nvSpPr>
          <p:spPr bwMode="auto">
            <a:xfrm>
              <a:off x="6022975" y="32210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93961" name="AutoShape 73"/>
          <p:cNvCxnSpPr>
            <a:cxnSpLocks noChangeShapeType="1"/>
            <a:stCxn id="293943" idx="5"/>
            <a:endCxn id="293950" idx="0"/>
          </p:cNvCxnSpPr>
          <p:nvPr/>
        </p:nvCxnSpPr>
        <p:spPr bwMode="auto">
          <a:xfrm>
            <a:off x="8375650" y="4700588"/>
            <a:ext cx="222250" cy="450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31" name="Group 130"/>
          <p:cNvGrpSpPr/>
          <p:nvPr/>
        </p:nvGrpSpPr>
        <p:grpSpPr>
          <a:xfrm>
            <a:off x="4718050" y="3538538"/>
            <a:ext cx="1276350" cy="614363"/>
            <a:chOff x="4718050" y="3538538"/>
            <a:chExt cx="1276350" cy="614363"/>
          </a:xfrm>
        </p:grpSpPr>
        <p:sp>
          <p:nvSpPr>
            <p:cNvPr id="293939" name="Oval 51"/>
            <p:cNvSpPr>
              <a:spLocks noChangeArrowheads="1"/>
            </p:cNvSpPr>
            <p:nvPr/>
          </p:nvSpPr>
          <p:spPr bwMode="auto">
            <a:xfrm>
              <a:off x="4718050" y="38433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1" name="AutoShape 53"/>
            <p:cNvCxnSpPr>
              <a:cxnSpLocks noChangeShapeType="1"/>
              <a:stCxn id="293937" idx="3"/>
              <a:endCxn id="293939" idx="0"/>
            </p:cNvCxnSpPr>
            <p:nvPr/>
          </p:nvCxnSpPr>
          <p:spPr bwMode="auto">
            <a:xfrm flipH="1">
              <a:off x="4978400" y="3538538"/>
              <a:ext cx="1016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2" name="Text Box 84"/>
            <p:cNvSpPr txBox="1">
              <a:spLocks noChangeArrowheads="1"/>
            </p:cNvSpPr>
            <p:nvPr/>
          </p:nvSpPr>
          <p:spPr bwMode="auto">
            <a:xfrm>
              <a:off x="4810125" y="3786189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6362700" y="3538538"/>
            <a:ext cx="1333500" cy="595312"/>
            <a:chOff x="6362700" y="3538538"/>
            <a:chExt cx="1333500" cy="595312"/>
          </a:xfrm>
        </p:grpSpPr>
        <p:sp>
          <p:nvSpPr>
            <p:cNvPr id="293940" name="Oval 52"/>
            <p:cNvSpPr>
              <a:spLocks noChangeArrowheads="1"/>
            </p:cNvSpPr>
            <p:nvPr/>
          </p:nvSpPr>
          <p:spPr bwMode="auto">
            <a:xfrm>
              <a:off x="7175500" y="3817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2" name="AutoShape 54"/>
            <p:cNvCxnSpPr>
              <a:cxnSpLocks noChangeShapeType="1"/>
              <a:stCxn id="293937" idx="5"/>
              <a:endCxn id="293940" idx="0"/>
            </p:cNvCxnSpPr>
            <p:nvPr/>
          </p:nvCxnSpPr>
          <p:spPr bwMode="auto">
            <a:xfrm>
              <a:off x="6362700" y="3538538"/>
              <a:ext cx="1073150" cy="279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3" name="Text Box 85"/>
            <p:cNvSpPr txBox="1">
              <a:spLocks noChangeArrowheads="1"/>
            </p:cNvSpPr>
            <p:nvPr/>
          </p:nvSpPr>
          <p:spPr bwMode="auto">
            <a:xfrm>
              <a:off x="7273925" y="37671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4032250" y="4103688"/>
            <a:ext cx="762000" cy="652462"/>
            <a:chOff x="4032250" y="4103688"/>
            <a:chExt cx="762000" cy="652462"/>
          </a:xfrm>
        </p:grpSpPr>
        <p:sp>
          <p:nvSpPr>
            <p:cNvPr id="293946" name="Oval 58"/>
            <p:cNvSpPr>
              <a:spLocks noChangeArrowheads="1"/>
            </p:cNvSpPr>
            <p:nvPr/>
          </p:nvSpPr>
          <p:spPr bwMode="auto">
            <a:xfrm>
              <a:off x="40322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4" name="AutoShape 66"/>
            <p:cNvCxnSpPr>
              <a:cxnSpLocks noChangeShapeType="1"/>
              <a:stCxn id="293939" idx="3"/>
              <a:endCxn id="293946" idx="0"/>
            </p:cNvCxnSpPr>
            <p:nvPr/>
          </p:nvCxnSpPr>
          <p:spPr bwMode="auto">
            <a:xfrm flipH="1">
              <a:off x="4292600" y="4103688"/>
              <a:ext cx="501650" cy="3365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4" name="Text Box 86"/>
            <p:cNvSpPr txBox="1">
              <a:spLocks noChangeArrowheads="1"/>
            </p:cNvSpPr>
            <p:nvPr/>
          </p:nvSpPr>
          <p:spPr bwMode="auto">
            <a:xfrm>
              <a:off x="41243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162550" y="4103688"/>
            <a:ext cx="711200" cy="652462"/>
            <a:chOff x="5162550" y="4103688"/>
            <a:chExt cx="711200" cy="652462"/>
          </a:xfrm>
        </p:grpSpPr>
        <p:sp>
          <p:nvSpPr>
            <p:cNvPr id="293945" name="Oval 57"/>
            <p:cNvSpPr>
              <a:spLocks noChangeArrowheads="1"/>
            </p:cNvSpPr>
            <p:nvPr/>
          </p:nvSpPr>
          <p:spPr bwMode="auto">
            <a:xfrm>
              <a:off x="53530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5" name="AutoShape 67"/>
            <p:cNvCxnSpPr>
              <a:cxnSpLocks noChangeShapeType="1"/>
              <a:stCxn id="293939" idx="5"/>
              <a:endCxn id="293945" idx="1"/>
            </p:cNvCxnSpPr>
            <p:nvPr/>
          </p:nvCxnSpPr>
          <p:spPr bwMode="auto">
            <a:xfrm>
              <a:off x="5162550" y="4103688"/>
              <a:ext cx="26670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5" name="Text Box 87"/>
            <p:cNvSpPr txBox="1">
              <a:spLocks noChangeArrowheads="1"/>
            </p:cNvSpPr>
            <p:nvPr/>
          </p:nvSpPr>
          <p:spPr bwMode="auto">
            <a:xfrm>
              <a:off x="54578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6584950" y="4078288"/>
            <a:ext cx="666750" cy="680482"/>
            <a:chOff x="6584950" y="4078288"/>
            <a:chExt cx="666750" cy="680482"/>
          </a:xfrm>
        </p:grpSpPr>
        <p:sp>
          <p:nvSpPr>
            <p:cNvPr id="293944" name="Oval 56"/>
            <p:cNvSpPr>
              <a:spLocks noChangeArrowheads="1"/>
            </p:cNvSpPr>
            <p:nvPr/>
          </p:nvSpPr>
          <p:spPr bwMode="auto">
            <a:xfrm>
              <a:off x="6584950" y="4452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6677025" y="4078288"/>
              <a:ext cx="574675" cy="680482"/>
              <a:chOff x="6677025" y="4078288"/>
              <a:chExt cx="574675" cy="680482"/>
            </a:xfrm>
          </p:grpSpPr>
          <p:cxnSp>
            <p:nvCxnSpPr>
              <p:cNvPr id="293956" name="AutoShape 68"/>
              <p:cNvCxnSpPr>
                <a:cxnSpLocks noChangeShapeType="1"/>
                <a:stCxn id="293940" idx="3"/>
                <a:endCxn id="293944" idx="0"/>
              </p:cNvCxnSpPr>
              <p:nvPr/>
            </p:nvCxnSpPr>
            <p:spPr bwMode="auto">
              <a:xfrm flipH="1">
                <a:off x="6845300" y="4078288"/>
                <a:ext cx="406400" cy="3746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6" name="Text Box 88"/>
              <p:cNvSpPr txBox="1">
                <a:spLocks noChangeArrowheads="1"/>
              </p:cNvSpPr>
              <p:nvPr/>
            </p:nvSpPr>
            <p:spPr bwMode="auto">
              <a:xfrm>
                <a:off x="66770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34" name="Group 133"/>
          <p:cNvGrpSpPr/>
          <p:nvPr/>
        </p:nvGrpSpPr>
        <p:grpSpPr>
          <a:xfrm>
            <a:off x="7620000" y="4078288"/>
            <a:ext cx="831850" cy="680482"/>
            <a:chOff x="7620000" y="4078288"/>
            <a:chExt cx="831850" cy="680482"/>
          </a:xfrm>
        </p:grpSpPr>
        <p:sp>
          <p:nvSpPr>
            <p:cNvPr id="293943" name="Oval 55"/>
            <p:cNvSpPr>
              <a:spLocks noChangeArrowheads="1"/>
            </p:cNvSpPr>
            <p:nvPr/>
          </p:nvSpPr>
          <p:spPr bwMode="auto">
            <a:xfrm>
              <a:off x="79311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7620000" y="4078288"/>
              <a:ext cx="769720" cy="680482"/>
              <a:chOff x="7620000" y="4078288"/>
              <a:chExt cx="769720" cy="680482"/>
            </a:xfrm>
          </p:grpSpPr>
          <p:cxnSp>
            <p:nvCxnSpPr>
              <p:cNvPr id="293957" name="AutoShape 69"/>
              <p:cNvCxnSpPr>
                <a:cxnSpLocks noChangeShapeType="1"/>
                <a:stCxn id="293940" idx="5"/>
                <a:endCxn id="293943" idx="0"/>
              </p:cNvCxnSpPr>
              <p:nvPr/>
            </p:nvCxnSpPr>
            <p:spPr bwMode="auto">
              <a:xfrm>
                <a:off x="7620000" y="4078288"/>
                <a:ext cx="571500" cy="3619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7" name="Text Box 89"/>
              <p:cNvSpPr txBox="1">
                <a:spLocks noChangeArrowheads="1"/>
              </p:cNvSpPr>
              <p:nvPr/>
            </p:nvSpPr>
            <p:spPr bwMode="auto">
              <a:xfrm>
                <a:off x="80359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44" name="Group 143"/>
          <p:cNvGrpSpPr/>
          <p:nvPr/>
        </p:nvGrpSpPr>
        <p:grpSpPr>
          <a:xfrm>
            <a:off x="3302000" y="4700588"/>
            <a:ext cx="952500" cy="1522412"/>
            <a:chOff x="3302000" y="4700588"/>
            <a:chExt cx="952500" cy="1522412"/>
          </a:xfrm>
        </p:grpSpPr>
        <p:sp>
          <p:nvSpPr>
            <p:cNvPr id="293947" name="Oval 59"/>
            <p:cNvSpPr>
              <a:spLocks noChangeArrowheads="1"/>
            </p:cNvSpPr>
            <p:nvPr/>
          </p:nvSpPr>
          <p:spPr bwMode="auto">
            <a:xfrm>
              <a:off x="353060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48" name="Text Box 60"/>
            <p:cNvSpPr txBox="1">
              <a:spLocks noChangeArrowheads="1"/>
            </p:cNvSpPr>
            <p:nvPr/>
          </p:nvSpPr>
          <p:spPr bwMode="auto">
            <a:xfrm>
              <a:off x="3622675" y="509428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4" name="Group 63"/>
            <p:cNvGrpSpPr>
              <a:grpSpLocks/>
            </p:cNvGrpSpPr>
            <p:nvPr/>
          </p:nvGrpSpPr>
          <p:grpSpPr bwMode="auto">
            <a:xfrm>
              <a:off x="3302000" y="5856288"/>
              <a:ext cx="330200" cy="366712"/>
              <a:chOff x="2040" y="3676"/>
              <a:chExt cx="208" cy="231"/>
            </a:xfrm>
          </p:grpSpPr>
          <p:sp>
            <p:nvSpPr>
              <p:cNvPr id="70754" name="Text Box 64"/>
              <p:cNvSpPr txBox="1">
                <a:spLocks noChangeArrowheads="1"/>
              </p:cNvSpPr>
              <p:nvPr/>
            </p:nvSpPr>
            <p:spPr bwMode="auto">
              <a:xfrm>
                <a:off x="204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0755" name="Rectangle 65"/>
              <p:cNvSpPr>
                <a:spLocks noChangeArrowheads="1"/>
              </p:cNvSpPr>
              <p:nvPr/>
            </p:nvSpPr>
            <p:spPr bwMode="auto">
              <a:xfrm>
                <a:off x="20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293964" name="AutoShape 76"/>
            <p:cNvCxnSpPr>
              <a:cxnSpLocks noChangeShapeType="1"/>
              <a:stCxn id="293946" idx="3"/>
              <a:endCxn id="293947" idx="0"/>
            </p:cNvCxnSpPr>
            <p:nvPr/>
          </p:nvCxnSpPr>
          <p:spPr bwMode="auto">
            <a:xfrm flipH="1">
              <a:off x="3790950" y="4700588"/>
              <a:ext cx="3175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6" name="AutoShape 78"/>
            <p:cNvCxnSpPr>
              <a:cxnSpLocks noChangeShapeType="1"/>
              <a:stCxn id="293947" idx="5"/>
              <a:endCxn id="70752" idx="0"/>
            </p:cNvCxnSpPr>
            <p:nvPr/>
          </p:nvCxnSpPr>
          <p:spPr bwMode="auto">
            <a:xfrm>
              <a:off x="3975100" y="5411788"/>
              <a:ext cx="1143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7" name="AutoShape 79"/>
            <p:cNvCxnSpPr>
              <a:cxnSpLocks noChangeShapeType="1"/>
              <a:stCxn id="293947" idx="3"/>
              <a:endCxn id="70755" idx="0"/>
            </p:cNvCxnSpPr>
            <p:nvPr/>
          </p:nvCxnSpPr>
          <p:spPr bwMode="auto">
            <a:xfrm flipH="1">
              <a:off x="3467100" y="5411788"/>
              <a:ext cx="1397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5" name="Group 92"/>
            <p:cNvGrpSpPr>
              <a:grpSpLocks/>
            </p:cNvGrpSpPr>
            <p:nvPr/>
          </p:nvGrpSpPr>
          <p:grpSpPr bwMode="auto">
            <a:xfrm>
              <a:off x="3924300" y="5856288"/>
              <a:ext cx="330200" cy="366712"/>
              <a:chOff x="2416" y="3676"/>
              <a:chExt cx="208" cy="231"/>
            </a:xfrm>
          </p:grpSpPr>
          <p:sp>
            <p:nvSpPr>
              <p:cNvPr id="70752" name="Rectangle 93"/>
              <p:cNvSpPr>
                <a:spLocks noChangeArrowheads="1"/>
              </p:cNvSpPr>
              <p:nvPr/>
            </p:nvSpPr>
            <p:spPr bwMode="auto">
              <a:xfrm>
                <a:off x="241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3" name="Text Box 94"/>
              <p:cNvSpPr txBox="1">
                <a:spLocks noChangeArrowheads="1"/>
              </p:cNvSpPr>
              <p:nvPr/>
            </p:nvSpPr>
            <p:spPr bwMode="auto">
              <a:xfrm>
                <a:off x="243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</p:grpSp>
      </p:grpSp>
      <p:grpSp>
        <p:nvGrpSpPr>
          <p:cNvPr id="136" name="Group 135"/>
          <p:cNvGrpSpPr/>
          <p:nvPr/>
        </p:nvGrpSpPr>
        <p:grpSpPr>
          <a:xfrm>
            <a:off x="4457700" y="4700588"/>
            <a:ext cx="330200" cy="798512"/>
            <a:chOff x="4457700" y="4700588"/>
            <a:chExt cx="330200" cy="798512"/>
          </a:xfrm>
        </p:grpSpPr>
        <p:cxnSp>
          <p:nvCxnSpPr>
            <p:cNvPr id="293965" name="AutoShape 77"/>
            <p:cNvCxnSpPr>
              <a:cxnSpLocks noChangeShapeType="1"/>
              <a:stCxn id="293946" idx="5"/>
              <a:endCxn id="70750" idx="0"/>
            </p:cNvCxnSpPr>
            <p:nvPr/>
          </p:nvCxnSpPr>
          <p:spPr bwMode="auto">
            <a:xfrm>
              <a:off x="4476750" y="47005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" name="Group 95"/>
            <p:cNvGrpSpPr>
              <a:grpSpLocks/>
            </p:cNvGrpSpPr>
            <p:nvPr/>
          </p:nvGrpSpPr>
          <p:grpSpPr bwMode="auto">
            <a:xfrm>
              <a:off x="4457700" y="5132388"/>
              <a:ext cx="330200" cy="366712"/>
              <a:chOff x="2760" y="3220"/>
              <a:chExt cx="208" cy="231"/>
            </a:xfrm>
          </p:grpSpPr>
          <p:sp>
            <p:nvSpPr>
              <p:cNvPr id="70750" name="Rectangle 96"/>
              <p:cNvSpPr>
                <a:spLocks noChangeArrowheads="1"/>
              </p:cNvSpPr>
              <p:nvPr/>
            </p:nvSpPr>
            <p:spPr bwMode="auto">
              <a:xfrm>
                <a:off x="2760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1" name="Text Box 97"/>
              <p:cNvSpPr txBox="1">
                <a:spLocks noChangeArrowheads="1"/>
              </p:cNvSpPr>
              <p:nvPr/>
            </p:nvSpPr>
            <p:spPr bwMode="auto">
              <a:xfrm>
                <a:off x="2770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</p:grpSp>
      </p:grpSp>
      <p:grpSp>
        <p:nvGrpSpPr>
          <p:cNvPr id="138" name="Group 137"/>
          <p:cNvGrpSpPr/>
          <p:nvPr/>
        </p:nvGrpSpPr>
        <p:grpSpPr>
          <a:xfrm>
            <a:off x="5130800" y="4700588"/>
            <a:ext cx="914400" cy="798512"/>
            <a:chOff x="5130800" y="4700588"/>
            <a:chExt cx="914400" cy="798512"/>
          </a:xfrm>
        </p:grpSpPr>
        <p:cxnSp>
          <p:nvCxnSpPr>
            <p:cNvPr id="293962" name="AutoShape 74"/>
            <p:cNvCxnSpPr>
              <a:cxnSpLocks noChangeShapeType="1"/>
              <a:stCxn id="293945" idx="5"/>
              <a:endCxn id="70746" idx="0"/>
            </p:cNvCxnSpPr>
            <p:nvPr/>
          </p:nvCxnSpPr>
          <p:spPr bwMode="auto">
            <a:xfrm>
              <a:off x="5797550" y="4700588"/>
              <a:ext cx="825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3" name="AutoShape 75"/>
            <p:cNvCxnSpPr>
              <a:cxnSpLocks noChangeShapeType="1"/>
              <a:stCxn id="293945" idx="3"/>
              <a:endCxn id="70748" idx="0"/>
            </p:cNvCxnSpPr>
            <p:nvPr/>
          </p:nvCxnSpPr>
          <p:spPr bwMode="auto">
            <a:xfrm flipH="1">
              <a:off x="52959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7" name="Group 98"/>
            <p:cNvGrpSpPr>
              <a:grpSpLocks/>
            </p:cNvGrpSpPr>
            <p:nvPr/>
          </p:nvGrpSpPr>
          <p:grpSpPr bwMode="auto">
            <a:xfrm>
              <a:off x="5130800" y="5132388"/>
              <a:ext cx="330200" cy="366712"/>
              <a:chOff x="3184" y="3220"/>
              <a:chExt cx="208" cy="231"/>
            </a:xfrm>
          </p:grpSpPr>
          <p:sp>
            <p:nvSpPr>
              <p:cNvPr id="70748" name="Rectangle 99"/>
              <p:cNvSpPr>
                <a:spLocks noChangeArrowheads="1"/>
              </p:cNvSpPr>
              <p:nvPr/>
            </p:nvSpPr>
            <p:spPr bwMode="auto">
              <a:xfrm>
                <a:off x="3184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9" name="Text Box 100"/>
              <p:cNvSpPr txBox="1">
                <a:spLocks noChangeArrowheads="1"/>
              </p:cNvSpPr>
              <p:nvPr/>
            </p:nvSpPr>
            <p:spPr bwMode="auto">
              <a:xfrm>
                <a:off x="3198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5</a:t>
                </a:r>
              </a:p>
            </p:txBody>
          </p:sp>
        </p:grpSp>
        <p:grpSp>
          <p:nvGrpSpPr>
            <p:cNvPr id="8" name="Group 101"/>
            <p:cNvGrpSpPr>
              <a:grpSpLocks/>
            </p:cNvGrpSpPr>
            <p:nvPr/>
          </p:nvGrpSpPr>
          <p:grpSpPr bwMode="auto">
            <a:xfrm>
              <a:off x="5715000" y="5132388"/>
              <a:ext cx="330200" cy="366712"/>
              <a:chOff x="3552" y="3220"/>
              <a:chExt cx="208" cy="231"/>
            </a:xfrm>
          </p:grpSpPr>
          <p:sp>
            <p:nvSpPr>
              <p:cNvPr id="70746" name="Rectangle 102"/>
              <p:cNvSpPr>
                <a:spLocks noChangeArrowheads="1"/>
              </p:cNvSpPr>
              <p:nvPr/>
            </p:nvSpPr>
            <p:spPr bwMode="auto">
              <a:xfrm>
                <a:off x="35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7" name="Text Box 103"/>
              <p:cNvSpPr txBox="1">
                <a:spLocks noChangeArrowheads="1"/>
              </p:cNvSpPr>
              <p:nvPr/>
            </p:nvSpPr>
            <p:spPr bwMode="auto">
              <a:xfrm>
                <a:off x="3566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</p:grpSp>
      </p:grpSp>
      <p:grpSp>
        <p:nvGrpSpPr>
          <p:cNvPr id="141" name="Group 140"/>
          <p:cNvGrpSpPr/>
          <p:nvPr/>
        </p:nvGrpSpPr>
        <p:grpSpPr>
          <a:xfrm>
            <a:off x="6315075" y="4713288"/>
            <a:ext cx="412750" cy="785812"/>
            <a:chOff x="6315075" y="4713288"/>
            <a:chExt cx="412750" cy="785812"/>
          </a:xfrm>
        </p:grpSpPr>
        <p:cxnSp>
          <p:nvCxnSpPr>
            <p:cNvPr id="293958" name="AutoShape 70"/>
            <p:cNvCxnSpPr>
              <a:cxnSpLocks noChangeShapeType="1"/>
              <a:stCxn id="293944" idx="3"/>
              <a:endCxn id="70744" idx="0"/>
            </p:cNvCxnSpPr>
            <p:nvPr/>
          </p:nvCxnSpPr>
          <p:spPr bwMode="auto">
            <a:xfrm flipH="1">
              <a:off x="6515100" y="4713288"/>
              <a:ext cx="1460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9" name="Group 104"/>
            <p:cNvGrpSpPr>
              <a:grpSpLocks/>
            </p:cNvGrpSpPr>
            <p:nvPr/>
          </p:nvGrpSpPr>
          <p:grpSpPr bwMode="auto">
            <a:xfrm>
              <a:off x="6315075" y="5132388"/>
              <a:ext cx="412750" cy="366712"/>
              <a:chOff x="3930" y="3220"/>
              <a:chExt cx="260" cy="231"/>
            </a:xfrm>
          </p:grpSpPr>
          <p:sp>
            <p:nvSpPr>
              <p:cNvPr id="70744" name="Rectangle 105"/>
              <p:cNvSpPr>
                <a:spLocks noChangeArrowheads="1"/>
              </p:cNvSpPr>
              <p:nvPr/>
            </p:nvSpPr>
            <p:spPr bwMode="auto">
              <a:xfrm>
                <a:off x="39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5" name="Text Box 106"/>
              <p:cNvSpPr txBox="1">
                <a:spLocks noChangeArrowheads="1"/>
              </p:cNvSpPr>
              <p:nvPr/>
            </p:nvSpPr>
            <p:spPr bwMode="auto">
              <a:xfrm>
                <a:off x="3930" y="3220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11</a:t>
                </a:r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6705600" y="4713288"/>
            <a:ext cx="968375" cy="1509712"/>
            <a:chOff x="6705600" y="4713288"/>
            <a:chExt cx="968375" cy="1509712"/>
          </a:xfrm>
        </p:grpSpPr>
        <p:sp>
          <p:nvSpPr>
            <p:cNvPr id="293949" name="Oval 61"/>
            <p:cNvSpPr>
              <a:spLocks noChangeArrowheads="1"/>
            </p:cNvSpPr>
            <p:nvPr/>
          </p:nvSpPr>
          <p:spPr bwMode="auto">
            <a:xfrm>
              <a:off x="6940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9" name="AutoShape 71"/>
            <p:cNvCxnSpPr>
              <a:cxnSpLocks noChangeShapeType="1"/>
              <a:stCxn id="293944" idx="5"/>
              <a:endCxn id="293949" idx="0"/>
            </p:cNvCxnSpPr>
            <p:nvPr/>
          </p:nvCxnSpPr>
          <p:spPr bwMode="auto">
            <a:xfrm>
              <a:off x="7029450" y="4713288"/>
              <a:ext cx="1714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8" name="AutoShape 80"/>
            <p:cNvCxnSpPr>
              <a:cxnSpLocks noChangeShapeType="1"/>
              <a:stCxn id="293949" idx="5"/>
              <a:endCxn id="70740" idx="0"/>
            </p:cNvCxnSpPr>
            <p:nvPr/>
          </p:nvCxnSpPr>
          <p:spPr bwMode="auto">
            <a:xfrm>
              <a:off x="738505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1" name="AutoShape 83"/>
            <p:cNvCxnSpPr>
              <a:cxnSpLocks noChangeShapeType="1"/>
              <a:stCxn id="293949" idx="3"/>
              <a:endCxn id="70742" idx="0"/>
            </p:cNvCxnSpPr>
            <p:nvPr/>
          </p:nvCxnSpPr>
          <p:spPr bwMode="auto">
            <a:xfrm flipH="1">
              <a:off x="6870700" y="54117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9" name="Text Box 91"/>
            <p:cNvSpPr txBox="1">
              <a:spLocks noChangeArrowheads="1"/>
            </p:cNvSpPr>
            <p:nvPr/>
          </p:nvSpPr>
          <p:spPr bwMode="auto">
            <a:xfrm>
              <a:off x="7000875" y="5100638"/>
              <a:ext cx="4000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10" name="Group 107"/>
            <p:cNvGrpSpPr>
              <a:grpSpLocks/>
            </p:cNvGrpSpPr>
            <p:nvPr/>
          </p:nvGrpSpPr>
          <p:grpSpPr bwMode="auto">
            <a:xfrm>
              <a:off x="6705600" y="5856288"/>
              <a:ext cx="330200" cy="366712"/>
              <a:chOff x="4176" y="3676"/>
              <a:chExt cx="208" cy="231"/>
            </a:xfrm>
          </p:grpSpPr>
          <p:sp>
            <p:nvSpPr>
              <p:cNvPr id="70742" name="Rectangle 108"/>
              <p:cNvSpPr>
                <a:spLocks noChangeArrowheads="1"/>
              </p:cNvSpPr>
              <p:nvPr/>
            </p:nvSpPr>
            <p:spPr bwMode="auto">
              <a:xfrm>
                <a:off x="417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3" name="Text Box 109"/>
              <p:cNvSpPr txBox="1">
                <a:spLocks noChangeArrowheads="1"/>
              </p:cNvSpPr>
              <p:nvPr/>
            </p:nvSpPr>
            <p:spPr bwMode="auto">
              <a:xfrm>
                <a:off x="418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9</a:t>
                </a:r>
              </a:p>
            </p:txBody>
          </p:sp>
        </p:grpSp>
        <p:grpSp>
          <p:nvGrpSpPr>
            <p:cNvPr id="11" name="Group 110"/>
            <p:cNvGrpSpPr>
              <a:grpSpLocks/>
            </p:cNvGrpSpPr>
            <p:nvPr/>
          </p:nvGrpSpPr>
          <p:grpSpPr bwMode="auto">
            <a:xfrm>
              <a:off x="7261225" y="5856288"/>
              <a:ext cx="412750" cy="366712"/>
              <a:chOff x="4518" y="3676"/>
              <a:chExt cx="260" cy="231"/>
            </a:xfrm>
          </p:grpSpPr>
          <p:sp>
            <p:nvSpPr>
              <p:cNvPr id="70740" name="Rectangle 111"/>
              <p:cNvSpPr>
                <a:spLocks noChangeArrowheads="1"/>
              </p:cNvSpPr>
              <p:nvPr/>
            </p:nvSpPr>
            <p:spPr bwMode="auto">
              <a:xfrm>
                <a:off x="4552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1" name="Text Box 112"/>
              <p:cNvSpPr txBox="1">
                <a:spLocks noChangeArrowheads="1"/>
              </p:cNvSpPr>
              <p:nvPr/>
            </p:nvSpPr>
            <p:spPr bwMode="auto">
              <a:xfrm>
                <a:off x="4518" y="3676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10</a:t>
                </a:r>
              </a:p>
            </p:txBody>
          </p:sp>
        </p:grpSp>
      </p:grpSp>
      <p:grpSp>
        <p:nvGrpSpPr>
          <p:cNvPr id="143" name="Group 142"/>
          <p:cNvGrpSpPr/>
          <p:nvPr/>
        </p:nvGrpSpPr>
        <p:grpSpPr>
          <a:xfrm>
            <a:off x="7708900" y="4700588"/>
            <a:ext cx="330200" cy="798512"/>
            <a:chOff x="7708900" y="4700588"/>
            <a:chExt cx="330200" cy="798512"/>
          </a:xfrm>
        </p:grpSpPr>
        <p:cxnSp>
          <p:nvCxnSpPr>
            <p:cNvPr id="293960" name="AutoShape 72"/>
            <p:cNvCxnSpPr>
              <a:cxnSpLocks noChangeShapeType="1"/>
              <a:stCxn id="293943" idx="3"/>
              <a:endCxn id="70738" idx="0"/>
            </p:cNvCxnSpPr>
            <p:nvPr/>
          </p:nvCxnSpPr>
          <p:spPr bwMode="auto">
            <a:xfrm flipH="1">
              <a:off x="78740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2" name="Group 113"/>
            <p:cNvGrpSpPr>
              <a:grpSpLocks/>
            </p:cNvGrpSpPr>
            <p:nvPr/>
          </p:nvGrpSpPr>
          <p:grpSpPr bwMode="auto">
            <a:xfrm>
              <a:off x="7708900" y="5132388"/>
              <a:ext cx="330200" cy="366712"/>
              <a:chOff x="4808" y="3220"/>
              <a:chExt cx="208" cy="231"/>
            </a:xfrm>
          </p:grpSpPr>
          <p:sp>
            <p:nvSpPr>
              <p:cNvPr id="70738" name="Rectangle 114"/>
              <p:cNvSpPr>
                <a:spLocks noChangeArrowheads="1"/>
              </p:cNvSpPr>
              <p:nvPr/>
            </p:nvSpPr>
            <p:spPr bwMode="auto">
              <a:xfrm>
                <a:off x="4808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9" name="Text Box 115"/>
              <p:cNvSpPr txBox="1">
                <a:spLocks noChangeArrowheads="1"/>
              </p:cNvSpPr>
              <p:nvPr/>
            </p:nvSpPr>
            <p:spPr bwMode="auto">
              <a:xfrm>
                <a:off x="4822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8</a:t>
                </a:r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8153400" y="5100638"/>
            <a:ext cx="901700" cy="1122362"/>
            <a:chOff x="8153400" y="5100638"/>
            <a:chExt cx="901700" cy="1122362"/>
          </a:xfrm>
        </p:grpSpPr>
        <p:sp>
          <p:nvSpPr>
            <p:cNvPr id="293950" name="Oval 62"/>
            <p:cNvSpPr>
              <a:spLocks noChangeArrowheads="1"/>
            </p:cNvSpPr>
            <p:nvPr/>
          </p:nvSpPr>
          <p:spPr bwMode="auto">
            <a:xfrm>
              <a:off x="8337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69" name="AutoShape 81"/>
            <p:cNvCxnSpPr>
              <a:cxnSpLocks noChangeShapeType="1"/>
              <a:stCxn id="293950" idx="5"/>
              <a:endCxn id="70734" idx="0"/>
            </p:cNvCxnSpPr>
            <p:nvPr/>
          </p:nvCxnSpPr>
          <p:spPr bwMode="auto">
            <a:xfrm>
              <a:off x="8782050" y="5411788"/>
              <a:ext cx="1079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0" name="AutoShape 82"/>
            <p:cNvCxnSpPr>
              <a:cxnSpLocks noChangeShapeType="1"/>
              <a:stCxn id="293950" idx="3"/>
              <a:endCxn id="70736" idx="0"/>
            </p:cNvCxnSpPr>
            <p:nvPr/>
          </p:nvCxnSpPr>
          <p:spPr bwMode="auto">
            <a:xfrm flipH="1">
              <a:off x="831850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8" name="Text Box 90"/>
            <p:cNvSpPr txBox="1">
              <a:spLocks noChangeArrowheads="1"/>
            </p:cNvSpPr>
            <p:nvPr/>
          </p:nvSpPr>
          <p:spPr bwMode="auto">
            <a:xfrm>
              <a:off x="8442326" y="51006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13" name="Group 116"/>
            <p:cNvGrpSpPr>
              <a:grpSpLocks/>
            </p:cNvGrpSpPr>
            <p:nvPr/>
          </p:nvGrpSpPr>
          <p:grpSpPr bwMode="auto">
            <a:xfrm>
              <a:off x="8153400" y="5856288"/>
              <a:ext cx="330200" cy="366712"/>
              <a:chOff x="5104" y="3676"/>
              <a:chExt cx="208" cy="231"/>
            </a:xfrm>
          </p:grpSpPr>
          <p:sp>
            <p:nvSpPr>
              <p:cNvPr id="70736" name="Rectangle 117"/>
              <p:cNvSpPr>
                <a:spLocks noChangeArrowheads="1"/>
              </p:cNvSpPr>
              <p:nvPr/>
            </p:nvSpPr>
            <p:spPr bwMode="auto">
              <a:xfrm>
                <a:off x="5104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7" name="Text Box 118"/>
              <p:cNvSpPr txBox="1">
                <a:spLocks noChangeArrowheads="1"/>
              </p:cNvSpPr>
              <p:nvPr/>
            </p:nvSpPr>
            <p:spPr bwMode="auto">
              <a:xfrm>
                <a:off x="5114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</a:p>
            </p:txBody>
          </p:sp>
        </p:grpSp>
        <p:grpSp>
          <p:nvGrpSpPr>
            <p:cNvPr id="14" name="Group 119"/>
            <p:cNvGrpSpPr>
              <a:grpSpLocks/>
            </p:cNvGrpSpPr>
            <p:nvPr/>
          </p:nvGrpSpPr>
          <p:grpSpPr bwMode="auto">
            <a:xfrm>
              <a:off x="8724900" y="5856288"/>
              <a:ext cx="330200" cy="366712"/>
              <a:chOff x="5440" y="3676"/>
              <a:chExt cx="208" cy="231"/>
            </a:xfrm>
          </p:grpSpPr>
          <p:sp>
            <p:nvSpPr>
              <p:cNvPr id="70734" name="Rectangle 120"/>
              <p:cNvSpPr>
                <a:spLocks noChangeArrowheads="1"/>
              </p:cNvSpPr>
              <p:nvPr/>
            </p:nvSpPr>
            <p:spPr bwMode="auto">
              <a:xfrm>
                <a:off x="54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5" name="Text Box 121"/>
              <p:cNvSpPr txBox="1">
                <a:spLocks noChangeArrowheads="1"/>
              </p:cNvSpPr>
              <p:nvPr/>
            </p:nvSpPr>
            <p:spPr bwMode="auto">
              <a:xfrm>
                <a:off x="545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</a:p>
            </p:txBody>
          </p:sp>
        </p:grpSp>
      </p:grpSp>
      <p:sp>
        <p:nvSpPr>
          <p:cNvPr id="294010" name="Line 122"/>
          <p:cNvSpPr>
            <a:spLocks noChangeShapeType="1"/>
          </p:cNvSpPr>
          <p:nvPr/>
        </p:nvSpPr>
        <p:spPr bwMode="auto">
          <a:xfrm>
            <a:off x="1790700" y="2981614"/>
            <a:ext cx="1730543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0731" name="Text Box 123"/>
          <p:cNvSpPr txBox="1">
            <a:spLocks noChangeArrowheads="1"/>
          </p:cNvSpPr>
          <p:nvPr/>
        </p:nvSpPr>
        <p:spPr bwMode="auto">
          <a:xfrm>
            <a:off x="5905500" y="6400800"/>
            <a:ext cx="3112476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Adapted from slide by </a:t>
            </a:r>
            <a:r>
              <a:rPr lang="en-US" sz="1400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Anna </a:t>
            </a:r>
            <a:r>
              <a:rPr lang="en-US" sz="1400" dirty="0" err="1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Atramentov</a:t>
            </a:r>
            <a:endParaRPr lang="en-US" sz="1400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26" name="Title 125"/>
          <p:cNvSpPr>
            <a:spLocks noGrp="1"/>
          </p:cNvSpPr>
          <p:nvPr>
            <p:ph type="title"/>
          </p:nvPr>
        </p:nvSpPr>
        <p:spPr>
          <a:xfrm>
            <a:off x="342900" y="185738"/>
            <a:ext cx="8229600" cy="1143000"/>
          </a:xfrm>
        </p:spPr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d</a:t>
            </a:r>
            <a:r>
              <a:rPr lang="en-US" dirty="0" smtClean="0"/>
              <a:t> tree construction (in 2-d)</a:t>
            </a:r>
            <a:endParaRPr lang="en-US" dirty="0"/>
          </a:p>
        </p:txBody>
      </p:sp>
      <p:sp>
        <p:nvSpPr>
          <p:cNvPr id="142" name="Line 4"/>
          <p:cNvSpPr>
            <a:spLocks noChangeShapeType="1"/>
          </p:cNvSpPr>
          <p:nvPr/>
        </p:nvSpPr>
        <p:spPr bwMode="auto">
          <a:xfrm>
            <a:off x="1831974" y="2306638"/>
            <a:ext cx="1685926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891" grpId="0" animBg="1"/>
      <p:bldP spid="293892" grpId="0" animBg="1"/>
      <p:bldP spid="293893" grpId="0" animBg="1"/>
      <p:bldP spid="293894" grpId="0" animBg="1"/>
      <p:bldP spid="293895" grpId="0" animBg="1"/>
      <p:bldP spid="293896" grpId="0" animBg="1"/>
      <p:bldP spid="293897" grpId="0" animBg="1"/>
      <p:bldP spid="293922" grpId="0"/>
      <p:bldP spid="293929" grpId="0"/>
      <p:bldP spid="293930" grpId="0"/>
      <p:bldP spid="293931" grpId="0"/>
      <p:bldP spid="293932" grpId="0"/>
      <p:bldP spid="293933" grpId="0"/>
      <p:bldP spid="293934" grpId="0"/>
      <p:bldP spid="293935" grpId="0"/>
      <p:bldP spid="293936" grpId="0"/>
      <p:bldP spid="294010" grpId="0" animBg="1"/>
      <p:bldP spid="1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31" name="Text Box 123"/>
          <p:cNvSpPr txBox="1">
            <a:spLocks noChangeArrowheads="1"/>
          </p:cNvSpPr>
          <p:nvPr/>
        </p:nvSpPr>
        <p:spPr bwMode="auto">
          <a:xfrm>
            <a:off x="5905500" y="6400800"/>
            <a:ext cx="3112476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Adapted from slide by </a:t>
            </a:r>
            <a:r>
              <a:rPr lang="en-US" sz="1400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Anna </a:t>
            </a:r>
            <a:r>
              <a:rPr lang="en-US" sz="1400" dirty="0" err="1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Atramentov</a:t>
            </a:r>
            <a:endParaRPr lang="en-US" sz="1400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26" name="Title 125"/>
          <p:cNvSpPr>
            <a:spLocks noGrp="1"/>
          </p:cNvSpPr>
          <p:nvPr>
            <p:ph type="title"/>
          </p:nvPr>
        </p:nvSpPr>
        <p:spPr>
          <a:xfrm>
            <a:off x="342900" y="185738"/>
            <a:ext cx="8229600" cy="1143000"/>
          </a:xfrm>
        </p:spPr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d</a:t>
            </a:r>
            <a:r>
              <a:rPr lang="en-US" dirty="0" smtClean="0"/>
              <a:t> tree query (in 2-d)</a:t>
            </a:r>
            <a:endParaRPr lang="en-US" dirty="0"/>
          </a:p>
        </p:txBody>
      </p:sp>
      <p:sp>
        <p:nvSpPr>
          <p:cNvPr id="293891" name="Line 3"/>
          <p:cNvSpPr>
            <a:spLocks noChangeShapeType="1"/>
          </p:cNvSpPr>
          <p:nvPr/>
        </p:nvSpPr>
        <p:spPr bwMode="auto">
          <a:xfrm>
            <a:off x="422275" y="2979500"/>
            <a:ext cx="1355725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2" name="Line 4"/>
          <p:cNvSpPr>
            <a:spLocks noChangeShapeType="1"/>
          </p:cNvSpPr>
          <p:nvPr/>
        </p:nvSpPr>
        <p:spPr bwMode="auto">
          <a:xfrm>
            <a:off x="422274" y="2293938"/>
            <a:ext cx="1355726" cy="47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3" name="Line 5"/>
          <p:cNvSpPr>
            <a:spLocks noChangeShapeType="1"/>
          </p:cNvSpPr>
          <p:nvPr/>
        </p:nvSpPr>
        <p:spPr bwMode="auto">
          <a:xfrm>
            <a:off x="2517775" y="1549800"/>
            <a:ext cx="8028" cy="7489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4" name="Line 6"/>
          <p:cNvSpPr>
            <a:spLocks noChangeShapeType="1"/>
          </p:cNvSpPr>
          <p:nvPr/>
        </p:nvSpPr>
        <p:spPr bwMode="auto">
          <a:xfrm>
            <a:off x="1108075" y="2972274"/>
            <a:ext cx="0" cy="1485426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5" name="Line 7"/>
          <p:cNvSpPr>
            <a:spLocks noChangeShapeType="1"/>
          </p:cNvSpPr>
          <p:nvPr/>
        </p:nvSpPr>
        <p:spPr bwMode="auto">
          <a:xfrm>
            <a:off x="1790700" y="3779838"/>
            <a:ext cx="1714500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6" name="Line 8"/>
          <p:cNvSpPr>
            <a:spLocks noChangeShapeType="1"/>
          </p:cNvSpPr>
          <p:nvPr/>
        </p:nvSpPr>
        <p:spPr bwMode="auto">
          <a:xfrm>
            <a:off x="2543175" y="2984900"/>
            <a:ext cx="0" cy="7997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7" name="Line 9"/>
          <p:cNvSpPr>
            <a:spLocks noChangeShapeType="1"/>
          </p:cNvSpPr>
          <p:nvPr/>
        </p:nvSpPr>
        <p:spPr bwMode="auto">
          <a:xfrm>
            <a:off x="422274" y="3779838"/>
            <a:ext cx="695326" cy="174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22274" y="1549400"/>
            <a:ext cx="3095626" cy="2901308"/>
            <a:chOff x="408" y="1184"/>
            <a:chExt cx="1368" cy="1372"/>
          </a:xfrm>
        </p:grpSpPr>
        <p:sp>
          <p:nvSpPr>
            <p:cNvPr id="70758" name="Rectangle 11"/>
            <p:cNvSpPr>
              <a:spLocks noChangeArrowheads="1"/>
            </p:cNvSpPr>
            <p:nvPr/>
          </p:nvSpPr>
          <p:spPr bwMode="auto">
            <a:xfrm>
              <a:off x="408" y="1184"/>
              <a:ext cx="1368" cy="1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59" name="Oval 12"/>
            <p:cNvSpPr>
              <a:spLocks noChangeArrowheads="1"/>
            </p:cNvSpPr>
            <p:nvPr/>
          </p:nvSpPr>
          <p:spPr bwMode="auto">
            <a:xfrm>
              <a:off x="648" y="128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0" name="Oval 13"/>
            <p:cNvSpPr>
              <a:spLocks noChangeArrowheads="1"/>
            </p:cNvSpPr>
            <p:nvPr/>
          </p:nvSpPr>
          <p:spPr bwMode="auto">
            <a:xfrm>
              <a:off x="872" y="18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1" name="Oval 14"/>
            <p:cNvSpPr>
              <a:spLocks noChangeArrowheads="1"/>
            </p:cNvSpPr>
            <p:nvPr/>
          </p:nvSpPr>
          <p:spPr bwMode="auto">
            <a:xfrm>
              <a:off x="592" y="208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2" name="Oval 15"/>
            <p:cNvSpPr>
              <a:spLocks noChangeArrowheads="1"/>
            </p:cNvSpPr>
            <p:nvPr/>
          </p:nvSpPr>
          <p:spPr bwMode="auto">
            <a:xfrm>
              <a:off x="43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3" name="Oval 16"/>
            <p:cNvSpPr>
              <a:spLocks noChangeArrowheads="1"/>
            </p:cNvSpPr>
            <p:nvPr/>
          </p:nvSpPr>
          <p:spPr bwMode="auto">
            <a:xfrm>
              <a:off x="87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4" name="Oval 17"/>
            <p:cNvSpPr>
              <a:spLocks noChangeArrowheads="1"/>
            </p:cNvSpPr>
            <p:nvPr/>
          </p:nvSpPr>
          <p:spPr bwMode="auto">
            <a:xfrm>
              <a:off x="1344" y="246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5" name="Oval 18"/>
            <p:cNvSpPr>
              <a:spLocks noChangeArrowheads="1"/>
            </p:cNvSpPr>
            <p:nvPr/>
          </p:nvSpPr>
          <p:spPr bwMode="auto">
            <a:xfrm>
              <a:off x="1152" y="200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6" name="Oval 19"/>
            <p:cNvSpPr>
              <a:spLocks noChangeArrowheads="1"/>
            </p:cNvSpPr>
            <p:nvPr/>
          </p:nvSpPr>
          <p:spPr bwMode="auto">
            <a:xfrm>
              <a:off x="1464" y="202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7" name="Oval 20"/>
            <p:cNvSpPr>
              <a:spLocks noChangeArrowheads="1"/>
            </p:cNvSpPr>
            <p:nvPr/>
          </p:nvSpPr>
          <p:spPr bwMode="auto">
            <a:xfrm>
              <a:off x="1456" y="173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8" name="Oval 21"/>
            <p:cNvSpPr>
              <a:spLocks noChangeArrowheads="1"/>
            </p:cNvSpPr>
            <p:nvPr/>
          </p:nvSpPr>
          <p:spPr bwMode="auto">
            <a:xfrm>
              <a:off x="1224" y="129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9" name="Oval 22"/>
            <p:cNvSpPr>
              <a:spLocks noChangeArrowheads="1"/>
            </p:cNvSpPr>
            <p:nvPr/>
          </p:nvSpPr>
          <p:spPr bwMode="auto">
            <a:xfrm>
              <a:off x="1544" y="14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70" name="Text Box 23"/>
            <p:cNvSpPr txBox="1">
              <a:spLocks noChangeArrowheads="1"/>
            </p:cNvSpPr>
            <p:nvPr/>
          </p:nvSpPr>
          <p:spPr bwMode="auto">
            <a:xfrm>
              <a:off x="672" y="120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70771" name="Text Box 24"/>
            <p:cNvSpPr txBox="1">
              <a:spLocks noChangeArrowheads="1"/>
            </p:cNvSpPr>
            <p:nvPr/>
          </p:nvSpPr>
          <p:spPr bwMode="auto">
            <a:xfrm>
              <a:off x="1563" y="132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7</a:t>
              </a:r>
            </a:p>
          </p:txBody>
        </p:sp>
        <p:sp>
          <p:nvSpPr>
            <p:cNvPr id="70772" name="Text Box 25"/>
            <p:cNvSpPr txBox="1">
              <a:spLocks noChangeArrowheads="1"/>
            </p:cNvSpPr>
            <p:nvPr/>
          </p:nvSpPr>
          <p:spPr bwMode="auto">
            <a:xfrm>
              <a:off x="1098" y="119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6</a:t>
              </a:r>
            </a:p>
          </p:txBody>
        </p:sp>
        <p:sp>
          <p:nvSpPr>
            <p:cNvPr id="70773" name="Text Box 26"/>
            <p:cNvSpPr txBox="1">
              <a:spLocks noChangeArrowheads="1"/>
            </p:cNvSpPr>
            <p:nvPr/>
          </p:nvSpPr>
          <p:spPr bwMode="auto">
            <a:xfrm>
              <a:off x="746" y="171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70774" name="Text Box 27"/>
            <p:cNvSpPr txBox="1">
              <a:spLocks noChangeArrowheads="1"/>
            </p:cNvSpPr>
            <p:nvPr/>
          </p:nvSpPr>
          <p:spPr bwMode="auto">
            <a:xfrm>
              <a:off x="443" y="227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70775" name="Text Box 28"/>
            <p:cNvSpPr txBox="1">
              <a:spLocks noChangeArrowheads="1"/>
            </p:cNvSpPr>
            <p:nvPr/>
          </p:nvSpPr>
          <p:spPr bwMode="auto">
            <a:xfrm>
              <a:off x="470" y="1987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70776" name="Text Box 29"/>
            <p:cNvSpPr txBox="1">
              <a:spLocks noChangeArrowheads="1"/>
            </p:cNvSpPr>
            <p:nvPr/>
          </p:nvSpPr>
          <p:spPr bwMode="auto">
            <a:xfrm>
              <a:off x="892" y="226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0777" name="Text Box 30"/>
            <p:cNvSpPr txBox="1">
              <a:spLocks noChangeArrowheads="1"/>
            </p:cNvSpPr>
            <p:nvPr/>
          </p:nvSpPr>
          <p:spPr bwMode="auto">
            <a:xfrm>
              <a:off x="1176" y="191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</a:p>
          </p:txBody>
        </p:sp>
        <p:sp>
          <p:nvSpPr>
            <p:cNvPr id="70778" name="Text Box 31"/>
            <p:cNvSpPr txBox="1">
              <a:spLocks noChangeArrowheads="1"/>
            </p:cNvSpPr>
            <p:nvPr/>
          </p:nvSpPr>
          <p:spPr bwMode="auto">
            <a:xfrm>
              <a:off x="1326" y="164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</a:p>
          </p:txBody>
        </p:sp>
        <p:sp>
          <p:nvSpPr>
            <p:cNvPr id="70779" name="Text Box 32"/>
            <p:cNvSpPr txBox="1">
              <a:spLocks noChangeArrowheads="1"/>
            </p:cNvSpPr>
            <p:nvPr/>
          </p:nvSpPr>
          <p:spPr bwMode="auto">
            <a:xfrm>
              <a:off x="1468" y="1943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</a:p>
          </p:txBody>
        </p:sp>
        <p:sp>
          <p:nvSpPr>
            <p:cNvPr id="70780" name="Text Box 33"/>
            <p:cNvSpPr txBox="1">
              <a:spLocks noChangeArrowheads="1"/>
            </p:cNvSpPr>
            <p:nvPr/>
          </p:nvSpPr>
          <p:spPr bwMode="auto">
            <a:xfrm>
              <a:off x="1362" y="2381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11</a:t>
              </a:r>
            </a:p>
          </p:txBody>
        </p:sp>
      </p:grpSp>
      <p:sp>
        <p:nvSpPr>
          <p:cNvPr id="293922" name="Text Box 34"/>
          <p:cNvSpPr txBox="1">
            <a:spLocks noChangeArrowheads="1"/>
          </p:cNvSpPr>
          <p:nvPr/>
        </p:nvSpPr>
        <p:spPr bwMode="auto">
          <a:xfrm>
            <a:off x="76200" y="20755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5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70667" name="Text Box 35"/>
          <p:cNvSpPr txBox="1">
            <a:spLocks noChangeArrowheads="1"/>
          </p:cNvSpPr>
          <p:nvPr/>
        </p:nvSpPr>
        <p:spPr bwMode="auto">
          <a:xfrm>
            <a:off x="495299" y="20024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0668" name="Text Box 36"/>
          <p:cNvSpPr txBox="1">
            <a:spLocks noChangeArrowheads="1"/>
          </p:cNvSpPr>
          <p:nvPr/>
        </p:nvSpPr>
        <p:spPr bwMode="auto">
          <a:xfrm>
            <a:off x="1308099" y="18881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656507" y="1153958"/>
            <a:ext cx="414109" cy="3288289"/>
            <a:chOff x="1114" y="997"/>
            <a:chExt cx="183" cy="1555"/>
          </a:xfrm>
        </p:grpSpPr>
        <p:sp>
          <p:nvSpPr>
            <p:cNvPr id="70756" name="Line 38"/>
            <p:cNvSpPr>
              <a:spLocks noChangeShapeType="1"/>
            </p:cNvSpPr>
            <p:nvPr/>
          </p:nvSpPr>
          <p:spPr bwMode="auto">
            <a:xfrm>
              <a:off x="1175" y="1184"/>
              <a:ext cx="1" cy="136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757" name="Text Box 39"/>
            <p:cNvSpPr txBox="1">
              <a:spLocks noChangeArrowheads="1"/>
            </p:cNvSpPr>
            <p:nvPr/>
          </p:nvSpPr>
          <p:spPr bwMode="auto">
            <a:xfrm>
              <a:off x="1114" y="997"/>
              <a:ext cx="18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i="1" baseline="-25000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3929" name="Text Box 41"/>
          <p:cNvSpPr txBox="1">
            <a:spLocks noChangeArrowheads="1"/>
          </p:cNvSpPr>
          <p:nvPr/>
        </p:nvSpPr>
        <p:spPr bwMode="auto">
          <a:xfrm>
            <a:off x="2298700" y="11357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9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0" name="Text Box 42"/>
          <p:cNvSpPr txBox="1">
            <a:spLocks noChangeArrowheads="1"/>
          </p:cNvSpPr>
          <p:nvPr/>
        </p:nvSpPr>
        <p:spPr bwMode="auto">
          <a:xfrm>
            <a:off x="3556000" y="20882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7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1" name="Text Box 43"/>
          <p:cNvSpPr txBox="1">
            <a:spLocks noChangeArrowheads="1"/>
          </p:cNvSpPr>
          <p:nvPr/>
        </p:nvSpPr>
        <p:spPr bwMode="auto">
          <a:xfrm>
            <a:off x="3536950" y="27740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3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2" name="Text Box 44"/>
          <p:cNvSpPr txBox="1">
            <a:spLocks noChangeArrowheads="1"/>
          </p:cNvSpPr>
          <p:nvPr/>
        </p:nvSpPr>
        <p:spPr bwMode="auto">
          <a:xfrm>
            <a:off x="2209800" y="3339188"/>
            <a:ext cx="4955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10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3" name="Text Box 45"/>
          <p:cNvSpPr txBox="1">
            <a:spLocks noChangeArrowheads="1"/>
          </p:cNvSpPr>
          <p:nvPr/>
        </p:nvSpPr>
        <p:spPr bwMode="auto">
          <a:xfrm>
            <a:off x="3562350" y="35868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6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4" name="Text Box 46"/>
          <p:cNvSpPr txBox="1">
            <a:spLocks noChangeArrowheads="1"/>
          </p:cNvSpPr>
          <p:nvPr/>
        </p:nvSpPr>
        <p:spPr bwMode="auto">
          <a:xfrm>
            <a:off x="889000" y="44631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4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5" name="Text Box 47"/>
          <p:cNvSpPr txBox="1">
            <a:spLocks noChangeArrowheads="1"/>
          </p:cNvSpPr>
          <p:nvPr/>
        </p:nvSpPr>
        <p:spPr bwMode="auto">
          <a:xfrm>
            <a:off x="101600" y="35296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8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6" name="Text Box 48"/>
          <p:cNvSpPr txBox="1">
            <a:spLocks noChangeArrowheads="1"/>
          </p:cNvSpPr>
          <p:nvPr/>
        </p:nvSpPr>
        <p:spPr bwMode="auto">
          <a:xfrm>
            <a:off x="101600" y="27422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2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grpSp>
        <p:nvGrpSpPr>
          <p:cNvPr id="4" name="Group 129"/>
          <p:cNvGrpSpPr/>
          <p:nvPr/>
        </p:nvGrpSpPr>
        <p:grpSpPr>
          <a:xfrm>
            <a:off x="5918200" y="3221038"/>
            <a:ext cx="520700" cy="366712"/>
            <a:chOff x="5918200" y="3221038"/>
            <a:chExt cx="520700" cy="366712"/>
          </a:xfrm>
        </p:grpSpPr>
        <p:sp>
          <p:nvSpPr>
            <p:cNvPr id="293937" name="Oval 49"/>
            <p:cNvSpPr>
              <a:spLocks noChangeArrowheads="1"/>
            </p:cNvSpPr>
            <p:nvPr/>
          </p:nvSpPr>
          <p:spPr bwMode="auto">
            <a:xfrm>
              <a:off x="5918200" y="327818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38" name="Text Box 50"/>
            <p:cNvSpPr txBox="1">
              <a:spLocks noChangeArrowheads="1"/>
            </p:cNvSpPr>
            <p:nvPr/>
          </p:nvSpPr>
          <p:spPr bwMode="auto">
            <a:xfrm>
              <a:off x="6022975" y="32210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93961" name="AutoShape 73"/>
          <p:cNvCxnSpPr>
            <a:cxnSpLocks noChangeShapeType="1"/>
            <a:stCxn id="293943" idx="5"/>
            <a:endCxn id="293950" idx="0"/>
          </p:cNvCxnSpPr>
          <p:nvPr/>
        </p:nvCxnSpPr>
        <p:spPr bwMode="auto">
          <a:xfrm>
            <a:off x="8375650" y="4700588"/>
            <a:ext cx="222250" cy="450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5" name="Group 130"/>
          <p:cNvGrpSpPr/>
          <p:nvPr/>
        </p:nvGrpSpPr>
        <p:grpSpPr>
          <a:xfrm>
            <a:off x="4718050" y="3538538"/>
            <a:ext cx="1276350" cy="614363"/>
            <a:chOff x="4718050" y="3538538"/>
            <a:chExt cx="1276350" cy="614363"/>
          </a:xfrm>
        </p:grpSpPr>
        <p:sp>
          <p:nvSpPr>
            <p:cNvPr id="293939" name="Oval 51"/>
            <p:cNvSpPr>
              <a:spLocks noChangeArrowheads="1"/>
            </p:cNvSpPr>
            <p:nvPr/>
          </p:nvSpPr>
          <p:spPr bwMode="auto">
            <a:xfrm>
              <a:off x="4718050" y="38433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1" name="AutoShape 53"/>
            <p:cNvCxnSpPr>
              <a:cxnSpLocks noChangeShapeType="1"/>
              <a:stCxn id="293937" idx="3"/>
              <a:endCxn id="293939" idx="0"/>
            </p:cNvCxnSpPr>
            <p:nvPr/>
          </p:nvCxnSpPr>
          <p:spPr bwMode="auto">
            <a:xfrm flipH="1">
              <a:off x="4978400" y="3538538"/>
              <a:ext cx="1016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2" name="Text Box 84"/>
            <p:cNvSpPr txBox="1">
              <a:spLocks noChangeArrowheads="1"/>
            </p:cNvSpPr>
            <p:nvPr/>
          </p:nvSpPr>
          <p:spPr bwMode="auto">
            <a:xfrm>
              <a:off x="4810125" y="3786189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131"/>
          <p:cNvGrpSpPr/>
          <p:nvPr/>
        </p:nvGrpSpPr>
        <p:grpSpPr>
          <a:xfrm>
            <a:off x="6362700" y="3538538"/>
            <a:ext cx="1333500" cy="595312"/>
            <a:chOff x="6362700" y="3538538"/>
            <a:chExt cx="1333500" cy="595312"/>
          </a:xfrm>
        </p:grpSpPr>
        <p:sp>
          <p:nvSpPr>
            <p:cNvPr id="293940" name="Oval 52"/>
            <p:cNvSpPr>
              <a:spLocks noChangeArrowheads="1"/>
            </p:cNvSpPr>
            <p:nvPr/>
          </p:nvSpPr>
          <p:spPr bwMode="auto">
            <a:xfrm>
              <a:off x="7175500" y="3817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2" name="AutoShape 54"/>
            <p:cNvCxnSpPr>
              <a:cxnSpLocks noChangeShapeType="1"/>
              <a:stCxn id="293937" idx="5"/>
              <a:endCxn id="293940" idx="0"/>
            </p:cNvCxnSpPr>
            <p:nvPr/>
          </p:nvCxnSpPr>
          <p:spPr bwMode="auto">
            <a:xfrm>
              <a:off x="6362700" y="3538538"/>
              <a:ext cx="1073150" cy="279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3" name="Text Box 85"/>
            <p:cNvSpPr txBox="1">
              <a:spLocks noChangeArrowheads="1"/>
            </p:cNvSpPr>
            <p:nvPr/>
          </p:nvSpPr>
          <p:spPr bwMode="auto">
            <a:xfrm>
              <a:off x="7273925" y="37671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134"/>
          <p:cNvGrpSpPr/>
          <p:nvPr/>
        </p:nvGrpSpPr>
        <p:grpSpPr>
          <a:xfrm>
            <a:off x="4032250" y="4103688"/>
            <a:ext cx="762000" cy="652462"/>
            <a:chOff x="4032250" y="4103688"/>
            <a:chExt cx="762000" cy="652462"/>
          </a:xfrm>
        </p:grpSpPr>
        <p:sp>
          <p:nvSpPr>
            <p:cNvPr id="293946" name="Oval 58"/>
            <p:cNvSpPr>
              <a:spLocks noChangeArrowheads="1"/>
            </p:cNvSpPr>
            <p:nvPr/>
          </p:nvSpPr>
          <p:spPr bwMode="auto">
            <a:xfrm>
              <a:off x="40322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4" name="AutoShape 66"/>
            <p:cNvCxnSpPr>
              <a:cxnSpLocks noChangeShapeType="1"/>
              <a:stCxn id="293939" idx="3"/>
              <a:endCxn id="293946" idx="0"/>
            </p:cNvCxnSpPr>
            <p:nvPr/>
          </p:nvCxnSpPr>
          <p:spPr bwMode="auto">
            <a:xfrm flipH="1">
              <a:off x="4292600" y="4103688"/>
              <a:ext cx="501650" cy="3365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4" name="Text Box 86"/>
            <p:cNvSpPr txBox="1">
              <a:spLocks noChangeArrowheads="1"/>
            </p:cNvSpPr>
            <p:nvPr/>
          </p:nvSpPr>
          <p:spPr bwMode="auto">
            <a:xfrm>
              <a:off x="41243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136"/>
          <p:cNvGrpSpPr/>
          <p:nvPr/>
        </p:nvGrpSpPr>
        <p:grpSpPr>
          <a:xfrm>
            <a:off x="5162550" y="4103688"/>
            <a:ext cx="711200" cy="652462"/>
            <a:chOff x="5162550" y="4103688"/>
            <a:chExt cx="711200" cy="652462"/>
          </a:xfrm>
        </p:grpSpPr>
        <p:sp>
          <p:nvSpPr>
            <p:cNvPr id="293945" name="Oval 57"/>
            <p:cNvSpPr>
              <a:spLocks noChangeArrowheads="1"/>
            </p:cNvSpPr>
            <p:nvPr/>
          </p:nvSpPr>
          <p:spPr bwMode="auto">
            <a:xfrm>
              <a:off x="53530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5" name="AutoShape 67"/>
            <p:cNvCxnSpPr>
              <a:cxnSpLocks noChangeShapeType="1"/>
              <a:stCxn id="293939" idx="5"/>
              <a:endCxn id="293945" idx="1"/>
            </p:cNvCxnSpPr>
            <p:nvPr/>
          </p:nvCxnSpPr>
          <p:spPr bwMode="auto">
            <a:xfrm>
              <a:off x="5162550" y="4103688"/>
              <a:ext cx="26670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5" name="Text Box 87"/>
            <p:cNvSpPr txBox="1">
              <a:spLocks noChangeArrowheads="1"/>
            </p:cNvSpPr>
            <p:nvPr/>
          </p:nvSpPr>
          <p:spPr bwMode="auto">
            <a:xfrm>
              <a:off x="54578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" name="Group 139"/>
          <p:cNvGrpSpPr/>
          <p:nvPr/>
        </p:nvGrpSpPr>
        <p:grpSpPr>
          <a:xfrm>
            <a:off x="6584950" y="4078288"/>
            <a:ext cx="666750" cy="680482"/>
            <a:chOff x="6584950" y="4078288"/>
            <a:chExt cx="666750" cy="680482"/>
          </a:xfrm>
        </p:grpSpPr>
        <p:sp>
          <p:nvSpPr>
            <p:cNvPr id="293944" name="Oval 56"/>
            <p:cNvSpPr>
              <a:spLocks noChangeArrowheads="1"/>
            </p:cNvSpPr>
            <p:nvPr/>
          </p:nvSpPr>
          <p:spPr bwMode="auto">
            <a:xfrm>
              <a:off x="6584950" y="4452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0" name="Group 138"/>
            <p:cNvGrpSpPr/>
            <p:nvPr/>
          </p:nvGrpSpPr>
          <p:grpSpPr>
            <a:xfrm>
              <a:off x="6677025" y="4078288"/>
              <a:ext cx="574675" cy="680482"/>
              <a:chOff x="6677025" y="4078288"/>
              <a:chExt cx="574675" cy="680482"/>
            </a:xfrm>
          </p:grpSpPr>
          <p:cxnSp>
            <p:nvCxnSpPr>
              <p:cNvPr id="293956" name="AutoShape 68"/>
              <p:cNvCxnSpPr>
                <a:cxnSpLocks noChangeShapeType="1"/>
                <a:stCxn id="293940" idx="3"/>
                <a:endCxn id="293944" idx="0"/>
              </p:cNvCxnSpPr>
              <p:nvPr/>
            </p:nvCxnSpPr>
            <p:spPr bwMode="auto">
              <a:xfrm flipH="1">
                <a:off x="6845300" y="4078288"/>
                <a:ext cx="406400" cy="3746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6" name="Text Box 88"/>
              <p:cNvSpPr txBox="1">
                <a:spLocks noChangeArrowheads="1"/>
              </p:cNvSpPr>
              <p:nvPr/>
            </p:nvSpPr>
            <p:spPr bwMode="auto">
              <a:xfrm>
                <a:off x="66770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1" name="Group 133"/>
          <p:cNvGrpSpPr/>
          <p:nvPr/>
        </p:nvGrpSpPr>
        <p:grpSpPr>
          <a:xfrm>
            <a:off x="7620000" y="4078288"/>
            <a:ext cx="831850" cy="680482"/>
            <a:chOff x="7620000" y="4078288"/>
            <a:chExt cx="831850" cy="680482"/>
          </a:xfrm>
        </p:grpSpPr>
        <p:sp>
          <p:nvSpPr>
            <p:cNvPr id="293943" name="Oval 55"/>
            <p:cNvSpPr>
              <a:spLocks noChangeArrowheads="1"/>
            </p:cNvSpPr>
            <p:nvPr/>
          </p:nvSpPr>
          <p:spPr bwMode="auto">
            <a:xfrm>
              <a:off x="79311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2" name="Group 132"/>
            <p:cNvGrpSpPr/>
            <p:nvPr/>
          </p:nvGrpSpPr>
          <p:grpSpPr>
            <a:xfrm>
              <a:off x="7620000" y="4078288"/>
              <a:ext cx="769720" cy="680482"/>
              <a:chOff x="7620000" y="4078288"/>
              <a:chExt cx="769720" cy="680482"/>
            </a:xfrm>
          </p:grpSpPr>
          <p:cxnSp>
            <p:nvCxnSpPr>
              <p:cNvPr id="293957" name="AutoShape 69"/>
              <p:cNvCxnSpPr>
                <a:cxnSpLocks noChangeShapeType="1"/>
                <a:stCxn id="293940" idx="5"/>
                <a:endCxn id="293943" idx="0"/>
              </p:cNvCxnSpPr>
              <p:nvPr/>
            </p:nvCxnSpPr>
            <p:spPr bwMode="auto">
              <a:xfrm>
                <a:off x="7620000" y="4078288"/>
                <a:ext cx="571500" cy="3619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7" name="Text Box 89"/>
              <p:cNvSpPr txBox="1">
                <a:spLocks noChangeArrowheads="1"/>
              </p:cNvSpPr>
              <p:nvPr/>
            </p:nvSpPr>
            <p:spPr bwMode="auto">
              <a:xfrm>
                <a:off x="80359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3" name="Group 143"/>
          <p:cNvGrpSpPr/>
          <p:nvPr/>
        </p:nvGrpSpPr>
        <p:grpSpPr>
          <a:xfrm>
            <a:off x="3302000" y="4700588"/>
            <a:ext cx="952500" cy="1522412"/>
            <a:chOff x="3302000" y="4700588"/>
            <a:chExt cx="952500" cy="1522412"/>
          </a:xfrm>
        </p:grpSpPr>
        <p:sp>
          <p:nvSpPr>
            <p:cNvPr id="293947" name="Oval 59"/>
            <p:cNvSpPr>
              <a:spLocks noChangeArrowheads="1"/>
            </p:cNvSpPr>
            <p:nvPr/>
          </p:nvSpPr>
          <p:spPr bwMode="auto">
            <a:xfrm>
              <a:off x="353060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48" name="Text Box 60"/>
            <p:cNvSpPr txBox="1">
              <a:spLocks noChangeArrowheads="1"/>
            </p:cNvSpPr>
            <p:nvPr/>
          </p:nvSpPr>
          <p:spPr bwMode="auto">
            <a:xfrm>
              <a:off x="3622675" y="509428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14" name="Group 63"/>
            <p:cNvGrpSpPr>
              <a:grpSpLocks/>
            </p:cNvGrpSpPr>
            <p:nvPr/>
          </p:nvGrpSpPr>
          <p:grpSpPr bwMode="auto">
            <a:xfrm>
              <a:off x="3302000" y="5856288"/>
              <a:ext cx="330200" cy="366712"/>
              <a:chOff x="2040" y="3676"/>
              <a:chExt cx="208" cy="231"/>
            </a:xfrm>
          </p:grpSpPr>
          <p:sp>
            <p:nvSpPr>
              <p:cNvPr id="70754" name="Text Box 64"/>
              <p:cNvSpPr txBox="1">
                <a:spLocks noChangeArrowheads="1"/>
              </p:cNvSpPr>
              <p:nvPr/>
            </p:nvSpPr>
            <p:spPr bwMode="auto">
              <a:xfrm>
                <a:off x="204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0755" name="Rectangle 65"/>
              <p:cNvSpPr>
                <a:spLocks noChangeArrowheads="1"/>
              </p:cNvSpPr>
              <p:nvPr/>
            </p:nvSpPr>
            <p:spPr bwMode="auto">
              <a:xfrm>
                <a:off x="20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293964" name="AutoShape 76"/>
            <p:cNvCxnSpPr>
              <a:cxnSpLocks noChangeShapeType="1"/>
              <a:stCxn id="293946" idx="3"/>
              <a:endCxn id="293947" idx="0"/>
            </p:cNvCxnSpPr>
            <p:nvPr/>
          </p:nvCxnSpPr>
          <p:spPr bwMode="auto">
            <a:xfrm flipH="1">
              <a:off x="3790950" y="4700588"/>
              <a:ext cx="3175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6" name="AutoShape 78"/>
            <p:cNvCxnSpPr>
              <a:cxnSpLocks noChangeShapeType="1"/>
              <a:stCxn id="293947" idx="5"/>
              <a:endCxn id="70752" idx="0"/>
            </p:cNvCxnSpPr>
            <p:nvPr/>
          </p:nvCxnSpPr>
          <p:spPr bwMode="auto">
            <a:xfrm>
              <a:off x="3975100" y="5411788"/>
              <a:ext cx="1143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7" name="AutoShape 79"/>
            <p:cNvCxnSpPr>
              <a:cxnSpLocks noChangeShapeType="1"/>
              <a:stCxn id="293947" idx="3"/>
              <a:endCxn id="70755" idx="0"/>
            </p:cNvCxnSpPr>
            <p:nvPr/>
          </p:nvCxnSpPr>
          <p:spPr bwMode="auto">
            <a:xfrm flipH="1">
              <a:off x="3467100" y="5411788"/>
              <a:ext cx="1397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5" name="Group 92"/>
            <p:cNvGrpSpPr>
              <a:grpSpLocks/>
            </p:cNvGrpSpPr>
            <p:nvPr/>
          </p:nvGrpSpPr>
          <p:grpSpPr bwMode="auto">
            <a:xfrm>
              <a:off x="3924300" y="5856288"/>
              <a:ext cx="330200" cy="366712"/>
              <a:chOff x="2416" y="3676"/>
              <a:chExt cx="208" cy="231"/>
            </a:xfrm>
          </p:grpSpPr>
          <p:sp>
            <p:nvSpPr>
              <p:cNvPr id="70752" name="Rectangle 93"/>
              <p:cNvSpPr>
                <a:spLocks noChangeArrowheads="1"/>
              </p:cNvSpPr>
              <p:nvPr/>
            </p:nvSpPr>
            <p:spPr bwMode="auto">
              <a:xfrm>
                <a:off x="241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3" name="Text Box 94"/>
              <p:cNvSpPr txBox="1">
                <a:spLocks noChangeArrowheads="1"/>
              </p:cNvSpPr>
              <p:nvPr/>
            </p:nvSpPr>
            <p:spPr bwMode="auto">
              <a:xfrm>
                <a:off x="243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</p:grpSp>
      </p:grpSp>
      <p:grpSp>
        <p:nvGrpSpPr>
          <p:cNvPr id="16" name="Group 135"/>
          <p:cNvGrpSpPr/>
          <p:nvPr/>
        </p:nvGrpSpPr>
        <p:grpSpPr>
          <a:xfrm>
            <a:off x="4457700" y="4700588"/>
            <a:ext cx="330200" cy="798512"/>
            <a:chOff x="4457700" y="4700588"/>
            <a:chExt cx="330200" cy="798512"/>
          </a:xfrm>
        </p:grpSpPr>
        <p:cxnSp>
          <p:nvCxnSpPr>
            <p:cNvPr id="293965" name="AutoShape 77"/>
            <p:cNvCxnSpPr>
              <a:cxnSpLocks noChangeShapeType="1"/>
              <a:stCxn id="293946" idx="5"/>
              <a:endCxn id="70750" idx="0"/>
            </p:cNvCxnSpPr>
            <p:nvPr/>
          </p:nvCxnSpPr>
          <p:spPr bwMode="auto">
            <a:xfrm>
              <a:off x="4476750" y="47005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95"/>
            <p:cNvGrpSpPr>
              <a:grpSpLocks/>
            </p:cNvGrpSpPr>
            <p:nvPr/>
          </p:nvGrpSpPr>
          <p:grpSpPr bwMode="auto">
            <a:xfrm>
              <a:off x="4457700" y="5132388"/>
              <a:ext cx="330200" cy="366712"/>
              <a:chOff x="2760" y="3220"/>
              <a:chExt cx="208" cy="231"/>
            </a:xfrm>
          </p:grpSpPr>
          <p:sp>
            <p:nvSpPr>
              <p:cNvPr id="70750" name="Rectangle 96"/>
              <p:cNvSpPr>
                <a:spLocks noChangeArrowheads="1"/>
              </p:cNvSpPr>
              <p:nvPr/>
            </p:nvSpPr>
            <p:spPr bwMode="auto">
              <a:xfrm>
                <a:off x="2760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1" name="Text Box 97"/>
              <p:cNvSpPr txBox="1">
                <a:spLocks noChangeArrowheads="1"/>
              </p:cNvSpPr>
              <p:nvPr/>
            </p:nvSpPr>
            <p:spPr bwMode="auto">
              <a:xfrm>
                <a:off x="2770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</p:grpSp>
      </p:grpSp>
      <p:grpSp>
        <p:nvGrpSpPr>
          <p:cNvPr id="18" name="Group 137"/>
          <p:cNvGrpSpPr/>
          <p:nvPr/>
        </p:nvGrpSpPr>
        <p:grpSpPr>
          <a:xfrm>
            <a:off x="5130800" y="4700588"/>
            <a:ext cx="914400" cy="798512"/>
            <a:chOff x="5130800" y="4700588"/>
            <a:chExt cx="914400" cy="798512"/>
          </a:xfrm>
        </p:grpSpPr>
        <p:cxnSp>
          <p:nvCxnSpPr>
            <p:cNvPr id="293962" name="AutoShape 74"/>
            <p:cNvCxnSpPr>
              <a:cxnSpLocks noChangeShapeType="1"/>
              <a:stCxn id="293945" idx="5"/>
              <a:endCxn id="70746" idx="0"/>
            </p:cNvCxnSpPr>
            <p:nvPr/>
          </p:nvCxnSpPr>
          <p:spPr bwMode="auto">
            <a:xfrm>
              <a:off x="5797550" y="4700588"/>
              <a:ext cx="825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3" name="AutoShape 75"/>
            <p:cNvCxnSpPr>
              <a:cxnSpLocks noChangeShapeType="1"/>
              <a:stCxn id="293945" idx="3"/>
              <a:endCxn id="70748" idx="0"/>
            </p:cNvCxnSpPr>
            <p:nvPr/>
          </p:nvCxnSpPr>
          <p:spPr bwMode="auto">
            <a:xfrm flipH="1">
              <a:off x="52959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" name="Group 98"/>
            <p:cNvGrpSpPr>
              <a:grpSpLocks/>
            </p:cNvGrpSpPr>
            <p:nvPr/>
          </p:nvGrpSpPr>
          <p:grpSpPr bwMode="auto">
            <a:xfrm>
              <a:off x="5130800" y="5132388"/>
              <a:ext cx="330200" cy="366712"/>
              <a:chOff x="3184" y="3220"/>
              <a:chExt cx="208" cy="231"/>
            </a:xfrm>
          </p:grpSpPr>
          <p:sp>
            <p:nvSpPr>
              <p:cNvPr id="70748" name="Rectangle 99"/>
              <p:cNvSpPr>
                <a:spLocks noChangeArrowheads="1"/>
              </p:cNvSpPr>
              <p:nvPr/>
            </p:nvSpPr>
            <p:spPr bwMode="auto">
              <a:xfrm>
                <a:off x="3184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9" name="Text Box 100"/>
              <p:cNvSpPr txBox="1">
                <a:spLocks noChangeArrowheads="1"/>
              </p:cNvSpPr>
              <p:nvPr/>
            </p:nvSpPr>
            <p:spPr bwMode="auto">
              <a:xfrm>
                <a:off x="3198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5</a:t>
                </a:r>
              </a:p>
            </p:txBody>
          </p:sp>
        </p:grpSp>
        <p:grpSp>
          <p:nvGrpSpPr>
            <p:cNvPr id="20" name="Group 101"/>
            <p:cNvGrpSpPr>
              <a:grpSpLocks/>
            </p:cNvGrpSpPr>
            <p:nvPr/>
          </p:nvGrpSpPr>
          <p:grpSpPr bwMode="auto">
            <a:xfrm>
              <a:off x="5715000" y="5132388"/>
              <a:ext cx="330200" cy="366712"/>
              <a:chOff x="3552" y="3220"/>
              <a:chExt cx="208" cy="231"/>
            </a:xfrm>
          </p:grpSpPr>
          <p:sp>
            <p:nvSpPr>
              <p:cNvPr id="70746" name="Rectangle 102"/>
              <p:cNvSpPr>
                <a:spLocks noChangeArrowheads="1"/>
              </p:cNvSpPr>
              <p:nvPr/>
            </p:nvSpPr>
            <p:spPr bwMode="auto">
              <a:xfrm>
                <a:off x="35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7" name="Text Box 103"/>
              <p:cNvSpPr txBox="1">
                <a:spLocks noChangeArrowheads="1"/>
              </p:cNvSpPr>
              <p:nvPr/>
            </p:nvSpPr>
            <p:spPr bwMode="auto">
              <a:xfrm>
                <a:off x="3566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</p:grpSp>
      </p:grpSp>
      <p:grpSp>
        <p:nvGrpSpPr>
          <p:cNvPr id="21" name="Group 140"/>
          <p:cNvGrpSpPr/>
          <p:nvPr/>
        </p:nvGrpSpPr>
        <p:grpSpPr>
          <a:xfrm>
            <a:off x="6315075" y="4713288"/>
            <a:ext cx="412750" cy="785812"/>
            <a:chOff x="6315075" y="4713288"/>
            <a:chExt cx="412750" cy="785812"/>
          </a:xfrm>
        </p:grpSpPr>
        <p:cxnSp>
          <p:nvCxnSpPr>
            <p:cNvPr id="293958" name="AutoShape 70"/>
            <p:cNvCxnSpPr>
              <a:cxnSpLocks noChangeShapeType="1"/>
              <a:stCxn id="293944" idx="3"/>
              <a:endCxn id="70744" idx="0"/>
            </p:cNvCxnSpPr>
            <p:nvPr/>
          </p:nvCxnSpPr>
          <p:spPr bwMode="auto">
            <a:xfrm flipH="1">
              <a:off x="6515100" y="4713288"/>
              <a:ext cx="1460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2" name="Group 104"/>
            <p:cNvGrpSpPr>
              <a:grpSpLocks/>
            </p:cNvGrpSpPr>
            <p:nvPr/>
          </p:nvGrpSpPr>
          <p:grpSpPr bwMode="auto">
            <a:xfrm>
              <a:off x="6315075" y="5132388"/>
              <a:ext cx="412750" cy="366712"/>
              <a:chOff x="3930" y="3220"/>
              <a:chExt cx="260" cy="231"/>
            </a:xfrm>
          </p:grpSpPr>
          <p:sp>
            <p:nvSpPr>
              <p:cNvPr id="70744" name="Rectangle 105"/>
              <p:cNvSpPr>
                <a:spLocks noChangeArrowheads="1"/>
              </p:cNvSpPr>
              <p:nvPr/>
            </p:nvSpPr>
            <p:spPr bwMode="auto">
              <a:xfrm>
                <a:off x="39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5" name="Text Box 106"/>
              <p:cNvSpPr txBox="1">
                <a:spLocks noChangeArrowheads="1"/>
              </p:cNvSpPr>
              <p:nvPr/>
            </p:nvSpPr>
            <p:spPr bwMode="auto">
              <a:xfrm>
                <a:off x="3930" y="3220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11</a:t>
                </a:r>
              </a:p>
            </p:txBody>
          </p:sp>
        </p:grpSp>
      </p:grpSp>
      <p:grpSp>
        <p:nvGrpSpPr>
          <p:cNvPr id="23" name="Group 144"/>
          <p:cNvGrpSpPr/>
          <p:nvPr/>
        </p:nvGrpSpPr>
        <p:grpSpPr>
          <a:xfrm>
            <a:off x="6705600" y="4713288"/>
            <a:ext cx="968375" cy="1509712"/>
            <a:chOff x="6705600" y="4713288"/>
            <a:chExt cx="968375" cy="1509712"/>
          </a:xfrm>
        </p:grpSpPr>
        <p:sp>
          <p:nvSpPr>
            <p:cNvPr id="293949" name="Oval 61"/>
            <p:cNvSpPr>
              <a:spLocks noChangeArrowheads="1"/>
            </p:cNvSpPr>
            <p:nvPr/>
          </p:nvSpPr>
          <p:spPr bwMode="auto">
            <a:xfrm>
              <a:off x="6940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9" name="AutoShape 71"/>
            <p:cNvCxnSpPr>
              <a:cxnSpLocks noChangeShapeType="1"/>
              <a:stCxn id="293944" idx="5"/>
              <a:endCxn id="293949" idx="0"/>
            </p:cNvCxnSpPr>
            <p:nvPr/>
          </p:nvCxnSpPr>
          <p:spPr bwMode="auto">
            <a:xfrm>
              <a:off x="7029450" y="4713288"/>
              <a:ext cx="1714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8" name="AutoShape 80"/>
            <p:cNvCxnSpPr>
              <a:cxnSpLocks noChangeShapeType="1"/>
              <a:stCxn id="293949" idx="5"/>
              <a:endCxn id="70740" idx="0"/>
            </p:cNvCxnSpPr>
            <p:nvPr/>
          </p:nvCxnSpPr>
          <p:spPr bwMode="auto">
            <a:xfrm>
              <a:off x="738505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1" name="AutoShape 83"/>
            <p:cNvCxnSpPr>
              <a:cxnSpLocks noChangeShapeType="1"/>
              <a:stCxn id="293949" idx="3"/>
              <a:endCxn id="70742" idx="0"/>
            </p:cNvCxnSpPr>
            <p:nvPr/>
          </p:nvCxnSpPr>
          <p:spPr bwMode="auto">
            <a:xfrm flipH="1">
              <a:off x="6870700" y="54117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9" name="Text Box 91"/>
            <p:cNvSpPr txBox="1">
              <a:spLocks noChangeArrowheads="1"/>
            </p:cNvSpPr>
            <p:nvPr/>
          </p:nvSpPr>
          <p:spPr bwMode="auto">
            <a:xfrm>
              <a:off x="7000875" y="5100638"/>
              <a:ext cx="4000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4" name="Group 107"/>
            <p:cNvGrpSpPr>
              <a:grpSpLocks/>
            </p:cNvGrpSpPr>
            <p:nvPr/>
          </p:nvGrpSpPr>
          <p:grpSpPr bwMode="auto">
            <a:xfrm>
              <a:off x="6705600" y="5856288"/>
              <a:ext cx="330200" cy="366712"/>
              <a:chOff x="4176" y="3676"/>
              <a:chExt cx="208" cy="231"/>
            </a:xfrm>
          </p:grpSpPr>
          <p:sp>
            <p:nvSpPr>
              <p:cNvPr id="70742" name="Rectangle 108"/>
              <p:cNvSpPr>
                <a:spLocks noChangeArrowheads="1"/>
              </p:cNvSpPr>
              <p:nvPr/>
            </p:nvSpPr>
            <p:spPr bwMode="auto">
              <a:xfrm>
                <a:off x="417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3" name="Text Box 109"/>
              <p:cNvSpPr txBox="1">
                <a:spLocks noChangeArrowheads="1"/>
              </p:cNvSpPr>
              <p:nvPr/>
            </p:nvSpPr>
            <p:spPr bwMode="auto">
              <a:xfrm>
                <a:off x="418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9</a:t>
                </a:r>
              </a:p>
            </p:txBody>
          </p:sp>
        </p:grpSp>
        <p:grpSp>
          <p:nvGrpSpPr>
            <p:cNvPr id="25" name="Group 110"/>
            <p:cNvGrpSpPr>
              <a:grpSpLocks/>
            </p:cNvGrpSpPr>
            <p:nvPr/>
          </p:nvGrpSpPr>
          <p:grpSpPr bwMode="auto">
            <a:xfrm>
              <a:off x="7261225" y="5856288"/>
              <a:ext cx="412750" cy="366712"/>
              <a:chOff x="4518" y="3676"/>
              <a:chExt cx="260" cy="231"/>
            </a:xfrm>
          </p:grpSpPr>
          <p:sp>
            <p:nvSpPr>
              <p:cNvPr id="70740" name="Rectangle 111"/>
              <p:cNvSpPr>
                <a:spLocks noChangeArrowheads="1"/>
              </p:cNvSpPr>
              <p:nvPr/>
            </p:nvSpPr>
            <p:spPr bwMode="auto">
              <a:xfrm>
                <a:off x="4552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1" name="Text Box 112"/>
              <p:cNvSpPr txBox="1">
                <a:spLocks noChangeArrowheads="1"/>
              </p:cNvSpPr>
              <p:nvPr/>
            </p:nvSpPr>
            <p:spPr bwMode="auto">
              <a:xfrm>
                <a:off x="4518" y="3676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10</a:t>
                </a:r>
              </a:p>
            </p:txBody>
          </p:sp>
        </p:grpSp>
      </p:grpSp>
      <p:grpSp>
        <p:nvGrpSpPr>
          <p:cNvPr id="26" name="Group 142"/>
          <p:cNvGrpSpPr/>
          <p:nvPr/>
        </p:nvGrpSpPr>
        <p:grpSpPr>
          <a:xfrm>
            <a:off x="7708900" y="4700588"/>
            <a:ext cx="330200" cy="798512"/>
            <a:chOff x="7708900" y="4700588"/>
            <a:chExt cx="330200" cy="798512"/>
          </a:xfrm>
        </p:grpSpPr>
        <p:cxnSp>
          <p:nvCxnSpPr>
            <p:cNvPr id="293960" name="AutoShape 72"/>
            <p:cNvCxnSpPr>
              <a:cxnSpLocks noChangeShapeType="1"/>
              <a:stCxn id="293943" idx="3"/>
              <a:endCxn id="70738" idx="0"/>
            </p:cNvCxnSpPr>
            <p:nvPr/>
          </p:nvCxnSpPr>
          <p:spPr bwMode="auto">
            <a:xfrm flipH="1">
              <a:off x="78740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7" name="Group 113"/>
            <p:cNvGrpSpPr>
              <a:grpSpLocks/>
            </p:cNvGrpSpPr>
            <p:nvPr/>
          </p:nvGrpSpPr>
          <p:grpSpPr bwMode="auto">
            <a:xfrm>
              <a:off x="7708900" y="5132388"/>
              <a:ext cx="330200" cy="366712"/>
              <a:chOff x="4808" y="3220"/>
              <a:chExt cx="208" cy="231"/>
            </a:xfrm>
          </p:grpSpPr>
          <p:sp>
            <p:nvSpPr>
              <p:cNvPr id="70738" name="Rectangle 114"/>
              <p:cNvSpPr>
                <a:spLocks noChangeArrowheads="1"/>
              </p:cNvSpPr>
              <p:nvPr/>
            </p:nvSpPr>
            <p:spPr bwMode="auto">
              <a:xfrm>
                <a:off x="4808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9" name="Text Box 115"/>
              <p:cNvSpPr txBox="1">
                <a:spLocks noChangeArrowheads="1"/>
              </p:cNvSpPr>
              <p:nvPr/>
            </p:nvSpPr>
            <p:spPr bwMode="auto">
              <a:xfrm>
                <a:off x="4822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8</a:t>
                </a:r>
              </a:p>
            </p:txBody>
          </p:sp>
        </p:grpSp>
      </p:grpSp>
      <p:grpSp>
        <p:nvGrpSpPr>
          <p:cNvPr id="28" name="Group 145"/>
          <p:cNvGrpSpPr/>
          <p:nvPr/>
        </p:nvGrpSpPr>
        <p:grpSpPr>
          <a:xfrm>
            <a:off x="8153400" y="5100638"/>
            <a:ext cx="901700" cy="1122362"/>
            <a:chOff x="8153400" y="5100638"/>
            <a:chExt cx="901700" cy="1122362"/>
          </a:xfrm>
        </p:grpSpPr>
        <p:sp>
          <p:nvSpPr>
            <p:cNvPr id="293950" name="Oval 62"/>
            <p:cNvSpPr>
              <a:spLocks noChangeArrowheads="1"/>
            </p:cNvSpPr>
            <p:nvPr/>
          </p:nvSpPr>
          <p:spPr bwMode="auto">
            <a:xfrm>
              <a:off x="8337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69" name="AutoShape 81"/>
            <p:cNvCxnSpPr>
              <a:cxnSpLocks noChangeShapeType="1"/>
              <a:stCxn id="293950" idx="5"/>
              <a:endCxn id="70734" idx="0"/>
            </p:cNvCxnSpPr>
            <p:nvPr/>
          </p:nvCxnSpPr>
          <p:spPr bwMode="auto">
            <a:xfrm>
              <a:off x="8782050" y="5411788"/>
              <a:ext cx="1079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0" name="AutoShape 82"/>
            <p:cNvCxnSpPr>
              <a:cxnSpLocks noChangeShapeType="1"/>
              <a:stCxn id="293950" idx="3"/>
              <a:endCxn id="70736" idx="0"/>
            </p:cNvCxnSpPr>
            <p:nvPr/>
          </p:nvCxnSpPr>
          <p:spPr bwMode="auto">
            <a:xfrm flipH="1">
              <a:off x="831850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8" name="Text Box 90"/>
            <p:cNvSpPr txBox="1">
              <a:spLocks noChangeArrowheads="1"/>
            </p:cNvSpPr>
            <p:nvPr/>
          </p:nvSpPr>
          <p:spPr bwMode="auto">
            <a:xfrm>
              <a:off x="8442326" y="51006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9" name="Group 116"/>
            <p:cNvGrpSpPr>
              <a:grpSpLocks/>
            </p:cNvGrpSpPr>
            <p:nvPr/>
          </p:nvGrpSpPr>
          <p:grpSpPr bwMode="auto">
            <a:xfrm>
              <a:off x="8153400" y="5856288"/>
              <a:ext cx="330200" cy="366712"/>
              <a:chOff x="5104" y="3676"/>
              <a:chExt cx="208" cy="231"/>
            </a:xfrm>
          </p:grpSpPr>
          <p:sp>
            <p:nvSpPr>
              <p:cNvPr id="70736" name="Rectangle 117"/>
              <p:cNvSpPr>
                <a:spLocks noChangeArrowheads="1"/>
              </p:cNvSpPr>
              <p:nvPr/>
            </p:nvSpPr>
            <p:spPr bwMode="auto">
              <a:xfrm>
                <a:off x="5104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7" name="Text Box 118"/>
              <p:cNvSpPr txBox="1">
                <a:spLocks noChangeArrowheads="1"/>
              </p:cNvSpPr>
              <p:nvPr/>
            </p:nvSpPr>
            <p:spPr bwMode="auto">
              <a:xfrm>
                <a:off x="5114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</a:p>
            </p:txBody>
          </p:sp>
        </p:grpSp>
        <p:grpSp>
          <p:nvGrpSpPr>
            <p:cNvPr id="30" name="Group 119"/>
            <p:cNvGrpSpPr>
              <a:grpSpLocks/>
            </p:cNvGrpSpPr>
            <p:nvPr/>
          </p:nvGrpSpPr>
          <p:grpSpPr bwMode="auto">
            <a:xfrm>
              <a:off x="8724900" y="5856288"/>
              <a:ext cx="330200" cy="366712"/>
              <a:chOff x="5440" y="3676"/>
              <a:chExt cx="208" cy="231"/>
            </a:xfrm>
          </p:grpSpPr>
          <p:sp>
            <p:nvSpPr>
              <p:cNvPr id="70734" name="Rectangle 120"/>
              <p:cNvSpPr>
                <a:spLocks noChangeArrowheads="1"/>
              </p:cNvSpPr>
              <p:nvPr/>
            </p:nvSpPr>
            <p:spPr bwMode="auto">
              <a:xfrm>
                <a:off x="54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5" name="Text Box 121"/>
              <p:cNvSpPr txBox="1">
                <a:spLocks noChangeArrowheads="1"/>
              </p:cNvSpPr>
              <p:nvPr/>
            </p:nvSpPr>
            <p:spPr bwMode="auto">
              <a:xfrm>
                <a:off x="545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</a:p>
            </p:txBody>
          </p:sp>
        </p:grpSp>
      </p:grpSp>
      <p:sp>
        <p:nvSpPr>
          <p:cNvPr id="294010" name="Line 122"/>
          <p:cNvSpPr>
            <a:spLocks noChangeShapeType="1"/>
          </p:cNvSpPr>
          <p:nvPr/>
        </p:nvSpPr>
        <p:spPr bwMode="auto">
          <a:xfrm>
            <a:off x="1790700" y="2981614"/>
            <a:ext cx="1730543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2" name="Line 4"/>
          <p:cNvSpPr>
            <a:spLocks noChangeShapeType="1"/>
          </p:cNvSpPr>
          <p:nvPr/>
        </p:nvSpPr>
        <p:spPr bwMode="auto">
          <a:xfrm>
            <a:off x="1831974" y="2306638"/>
            <a:ext cx="1685926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482600" y="4037013"/>
            <a:ext cx="316081" cy="400110"/>
            <a:chOff x="1866900" y="2589213"/>
            <a:chExt cx="316081" cy="400110"/>
          </a:xfrm>
        </p:grpSpPr>
        <p:sp>
          <p:nvSpPr>
            <p:cNvPr id="143" name="Oval 123"/>
            <p:cNvSpPr>
              <a:spLocks noChangeArrowheads="1"/>
            </p:cNvSpPr>
            <p:nvPr/>
          </p:nvSpPr>
          <p:spPr bwMode="auto">
            <a:xfrm>
              <a:off x="1866900" y="2730501"/>
              <a:ext cx="55563" cy="555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4F81B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FF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44" name="Text Box 124"/>
            <p:cNvSpPr txBox="1">
              <a:spLocks noChangeArrowheads="1"/>
            </p:cNvSpPr>
            <p:nvPr/>
          </p:nvSpPr>
          <p:spPr bwMode="auto">
            <a:xfrm>
              <a:off x="1870075" y="2589213"/>
              <a:ext cx="3129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solidFill>
                    <a:srgbClr val="0000FF"/>
                  </a:solidFill>
                  <a:latin typeface="Times New Roman" charset="0"/>
                  <a:ea typeface="Arial" charset="0"/>
                  <a:cs typeface="Arial" charset="0"/>
                </a:rPr>
                <a:t>q</a:t>
              </a:r>
              <a:endParaRPr lang="en-US" sz="2000" dirty="0">
                <a:solidFill>
                  <a:srgbClr val="0000FF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46" name="AutoShape 125"/>
          <p:cNvSpPr>
            <a:spLocks noChangeArrowheads="1"/>
          </p:cNvSpPr>
          <p:nvPr/>
        </p:nvSpPr>
        <p:spPr bwMode="auto">
          <a:xfrm>
            <a:off x="6083300" y="28448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7" name="AutoShape 125"/>
          <p:cNvSpPr>
            <a:spLocks noChangeArrowheads="1"/>
          </p:cNvSpPr>
          <p:nvPr/>
        </p:nvSpPr>
        <p:spPr bwMode="auto">
          <a:xfrm>
            <a:off x="4864100" y="34417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8" name="AutoShape 125"/>
          <p:cNvSpPr>
            <a:spLocks noChangeArrowheads="1"/>
          </p:cNvSpPr>
          <p:nvPr/>
        </p:nvSpPr>
        <p:spPr bwMode="auto">
          <a:xfrm>
            <a:off x="4114800" y="39878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9" name="AutoShape 125"/>
          <p:cNvSpPr>
            <a:spLocks noChangeArrowheads="1"/>
          </p:cNvSpPr>
          <p:nvPr/>
        </p:nvSpPr>
        <p:spPr bwMode="auto">
          <a:xfrm>
            <a:off x="3594100" y="47752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51" name="AutoShape 125"/>
          <p:cNvSpPr>
            <a:spLocks noChangeArrowheads="1"/>
          </p:cNvSpPr>
          <p:nvPr/>
        </p:nvSpPr>
        <p:spPr bwMode="auto">
          <a:xfrm>
            <a:off x="3276600" y="54991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4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7" grpId="0" animBg="1"/>
      <p:bldP spid="148" grpId="0" animBg="1"/>
      <p:bldP spid="149" grpId="0" animBg="1"/>
      <p:bldP spid="1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31" name="Text Box 123"/>
          <p:cNvSpPr txBox="1">
            <a:spLocks noChangeArrowheads="1"/>
          </p:cNvSpPr>
          <p:nvPr/>
        </p:nvSpPr>
        <p:spPr bwMode="auto">
          <a:xfrm>
            <a:off x="5905500" y="6400800"/>
            <a:ext cx="3112476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Adapted from slide by </a:t>
            </a:r>
            <a:r>
              <a:rPr lang="en-US" sz="1400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Anna </a:t>
            </a:r>
            <a:r>
              <a:rPr lang="en-US" sz="1400" dirty="0" err="1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Atramentov</a:t>
            </a:r>
            <a:endParaRPr lang="en-US" sz="1400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26" name="Title 125"/>
          <p:cNvSpPr>
            <a:spLocks noGrp="1"/>
          </p:cNvSpPr>
          <p:nvPr>
            <p:ph type="title"/>
          </p:nvPr>
        </p:nvSpPr>
        <p:spPr>
          <a:xfrm>
            <a:off x="342900" y="185738"/>
            <a:ext cx="8229600" cy="1143000"/>
          </a:xfrm>
        </p:spPr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d</a:t>
            </a:r>
            <a:r>
              <a:rPr lang="en-US" dirty="0" smtClean="0"/>
              <a:t> tree query (in 2-d)</a:t>
            </a:r>
            <a:endParaRPr lang="en-US" dirty="0"/>
          </a:p>
        </p:txBody>
      </p:sp>
      <p:sp>
        <p:nvSpPr>
          <p:cNvPr id="293891" name="Line 3"/>
          <p:cNvSpPr>
            <a:spLocks noChangeShapeType="1"/>
          </p:cNvSpPr>
          <p:nvPr/>
        </p:nvSpPr>
        <p:spPr bwMode="auto">
          <a:xfrm>
            <a:off x="422275" y="2979500"/>
            <a:ext cx="1355725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2" name="Line 4"/>
          <p:cNvSpPr>
            <a:spLocks noChangeShapeType="1"/>
          </p:cNvSpPr>
          <p:nvPr/>
        </p:nvSpPr>
        <p:spPr bwMode="auto">
          <a:xfrm>
            <a:off x="422274" y="2293938"/>
            <a:ext cx="1355726" cy="47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3" name="Line 5"/>
          <p:cNvSpPr>
            <a:spLocks noChangeShapeType="1"/>
          </p:cNvSpPr>
          <p:nvPr/>
        </p:nvSpPr>
        <p:spPr bwMode="auto">
          <a:xfrm>
            <a:off x="2517775" y="1549800"/>
            <a:ext cx="8028" cy="7489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4" name="Line 6"/>
          <p:cNvSpPr>
            <a:spLocks noChangeShapeType="1"/>
          </p:cNvSpPr>
          <p:nvPr/>
        </p:nvSpPr>
        <p:spPr bwMode="auto">
          <a:xfrm>
            <a:off x="1108075" y="2972274"/>
            <a:ext cx="0" cy="1485426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5" name="Line 7"/>
          <p:cNvSpPr>
            <a:spLocks noChangeShapeType="1"/>
          </p:cNvSpPr>
          <p:nvPr/>
        </p:nvSpPr>
        <p:spPr bwMode="auto">
          <a:xfrm>
            <a:off x="1790700" y="3779838"/>
            <a:ext cx="1714500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6" name="Line 8"/>
          <p:cNvSpPr>
            <a:spLocks noChangeShapeType="1"/>
          </p:cNvSpPr>
          <p:nvPr/>
        </p:nvSpPr>
        <p:spPr bwMode="auto">
          <a:xfrm>
            <a:off x="2543175" y="2984900"/>
            <a:ext cx="0" cy="7997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7" name="Line 9"/>
          <p:cNvSpPr>
            <a:spLocks noChangeShapeType="1"/>
          </p:cNvSpPr>
          <p:nvPr/>
        </p:nvSpPr>
        <p:spPr bwMode="auto">
          <a:xfrm>
            <a:off x="422274" y="3779838"/>
            <a:ext cx="695326" cy="174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22274" y="1549400"/>
            <a:ext cx="3095626" cy="2901308"/>
            <a:chOff x="408" y="1184"/>
            <a:chExt cx="1368" cy="1372"/>
          </a:xfrm>
        </p:grpSpPr>
        <p:sp>
          <p:nvSpPr>
            <p:cNvPr id="70758" name="Rectangle 11"/>
            <p:cNvSpPr>
              <a:spLocks noChangeArrowheads="1"/>
            </p:cNvSpPr>
            <p:nvPr/>
          </p:nvSpPr>
          <p:spPr bwMode="auto">
            <a:xfrm>
              <a:off x="408" y="1184"/>
              <a:ext cx="1368" cy="1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59" name="Oval 12"/>
            <p:cNvSpPr>
              <a:spLocks noChangeArrowheads="1"/>
            </p:cNvSpPr>
            <p:nvPr/>
          </p:nvSpPr>
          <p:spPr bwMode="auto">
            <a:xfrm>
              <a:off x="648" y="128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0" name="Oval 13"/>
            <p:cNvSpPr>
              <a:spLocks noChangeArrowheads="1"/>
            </p:cNvSpPr>
            <p:nvPr/>
          </p:nvSpPr>
          <p:spPr bwMode="auto">
            <a:xfrm>
              <a:off x="872" y="18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1" name="Oval 14"/>
            <p:cNvSpPr>
              <a:spLocks noChangeArrowheads="1"/>
            </p:cNvSpPr>
            <p:nvPr/>
          </p:nvSpPr>
          <p:spPr bwMode="auto">
            <a:xfrm>
              <a:off x="592" y="208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2" name="Oval 15"/>
            <p:cNvSpPr>
              <a:spLocks noChangeArrowheads="1"/>
            </p:cNvSpPr>
            <p:nvPr/>
          </p:nvSpPr>
          <p:spPr bwMode="auto">
            <a:xfrm>
              <a:off x="43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3" name="Oval 16"/>
            <p:cNvSpPr>
              <a:spLocks noChangeArrowheads="1"/>
            </p:cNvSpPr>
            <p:nvPr/>
          </p:nvSpPr>
          <p:spPr bwMode="auto">
            <a:xfrm>
              <a:off x="87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4" name="Oval 17"/>
            <p:cNvSpPr>
              <a:spLocks noChangeArrowheads="1"/>
            </p:cNvSpPr>
            <p:nvPr/>
          </p:nvSpPr>
          <p:spPr bwMode="auto">
            <a:xfrm>
              <a:off x="1344" y="246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5" name="Oval 18"/>
            <p:cNvSpPr>
              <a:spLocks noChangeArrowheads="1"/>
            </p:cNvSpPr>
            <p:nvPr/>
          </p:nvSpPr>
          <p:spPr bwMode="auto">
            <a:xfrm>
              <a:off x="1152" y="200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6" name="Oval 19"/>
            <p:cNvSpPr>
              <a:spLocks noChangeArrowheads="1"/>
            </p:cNvSpPr>
            <p:nvPr/>
          </p:nvSpPr>
          <p:spPr bwMode="auto">
            <a:xfrm>
              <a:off x="1464" y="202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7" name="Oval 20"/>
            <p:cNvSpPr>
              <a:spLocks noChangeArrowheads="1"/>
            </p:cNvSpPr>
            <p:nvPr/>
          </p:nvSpPr>
          <p:spPr bwMode="auto">
            <a:xfrm>
              <a:off x="1456" y="173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8" name="Oval 21"/>
            <p:cNvSpPr>
              <a:spLocks noChangeArrowheads="1"/>
            </p:cNvSpPr>
            <p:nvPr/>
          </p:nvSpPr>
          <p:spPr bwMode="auto">
            <a:xfrm>
              <a:off x="1224" y="129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9" name="Oval 22"/>
            <p:cNvSpPr>
              <a:spLocks noChangeArrowheads="1"/>
            </p:cNvSpPr>
            <p:nvPr/>
          </p:nvSpPr>
          <p:spPr bwMode="auto">
            <a:xfrm>
              <a:off x="1544" y="14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70" name="Text Box 23"/>
            <p:cNvSpPr txBox="1">
              <a:spLocks noChangeArrowheads="1"/>
            </p:cNvSpPr>
            <p:nvPr/>
          </p:nvSpPr>
          <p:spPr bwMode="auto">
            <a:xfrm>
              <a:off x="672" y="120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70771" name="Text Box 24"/>
            <p:cNvSpPr txBox="1">
              <a:spLocks noChangeArrowheads="1"/>
            </p:cNvSpPr>
            <p:nvPr/>
          </p:nvSpPr>
          <p:spPr bwMode="auto">
            <a:xfrm>
              <a:off x="1563" y="132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7</a:t>
              </a:r>
            </a:p>
          </p:txBody>
        </p:sp>
        <p:sp>
          <p:nvSpPr>
            <p:cNvPr id="70772" name="Text Box 25"/>
            <p:cNvSpPr txBox="1">
              <a:spLocks noChangeArrowheads="1"/>
            </p:cNvSpPr>
            <p:nvPr/>
          </p:nvSpPr>
          <p:spPr bwMode="auto">
            <a:xfrm>
              <a:off x="1098" y="119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6</a:t>
              </a:r>
            </a:p>
          </p:txBody>
        </p:sp>
        <p:sp>
          <p:nvSpPr>
            <p:cNvPr id="70773" name="Text Box 26"/>
            <p:cNvSpPr txBox="1">
              <a:spLocks noChangeArrowheads="1"/>
            </p:cNvSpPr>
            <p:nvPr/>
          </p:nvSpPr>
          <p:spPr bwMode="auto">
            <a:xfrm>
              <a:off x="746" y="171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70774" name="Text Box 27"/>
            <p:cNvSpPr txBox="1">
              <a:spLocks noChangeArrowheads="1"/>
            </p:cNvSpPr>
            <p:nvPr/>
          </p:nvSpPr>
          <p:spPr bwMode="auto">
            <a:xfrm>
              <a:off x="443" y="227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70775" name="Text Box 28"/>
            <p:cNvSpPr txBox="1">
              <a:spLocks noChangeArrowheads="1"/>
            </p:cNvSpPr>
            <p:nvPr/>
          </p:nvSpPr>
          <p:spPr bwMode="auto">
            <a:xfrm>
              <a:off x="470" y="1987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70776" name="Text Box 29"/>
            <p:cNvSpPr txBox="1">
              <a:spLocks noChangeArrowheads="1"/>
            </p:cNvSpPr>
            <p:nvPr/>
          </p:nvSpPr>
          <p:spPr bwMode="auto">
            <a:xfrm>
              <a:off x="892" y="226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0777" name="Text Box 30"/>
            <p:cNvSpPr txBox="1">
              <a:spLocks noChangeArrowheads="1"/>
            </p:cNvSpPr>
            <p:nvPr/>
          </p:nvSpPr>
          <p:spPr bwMode="auto">
            <a:xfrm>
              <a:off x="1176" y="191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</a:p>
          </p:txBody>
        </p:sp>
        <p:sp>
          <p:nvSpPr>
            <p:cNvPr id="70778" name="Text Box 31"/>
            <p:cNvSpPr txBox="1">
              <a:spLocks noChangeArrowheads="1"/>
            </p:cNvSpPr>
            <p:nvPr/>
          </p:nvSpPr>
          <p:spPr bwMode="auto">
            <a:xfrm>
              <a:off x="1326" y="164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</a:p>
          </p:txBody>
        </p:sp>
        <p:sp>
          <p:nvSpPr>
            <p:cNvPr id="70779" name="Text Box 32"/>
            <p:cNvSpPr txBox="1">
              <a:spLocks noChangeArrowheads="1"/>
            </p:cNvSpPr>
            <p:nvPr/>
          </p:nvSpPr>
          <p:spPr bwMode="auto">
            <a:xfrm>
              <a:off x="1468" y="1943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</a:p>
          </p:txBody>
        </p:sp>
        <p:sp>
          <p:nvSpPr>
            <p:cNvPr id="70780" name="Text Box 33"/>
            <p:cNvSpPr txBox="1">
              <a:spLocks noChangeArrowheads="1"/>
            </p:cNvSpPr>
            <p:nvPr/>
          </p:nvSpPr>
          <p:spPr bwMode="auto">
            <a:xfrm>
              <a:off x="1362" y="2381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11</a:t>
              </a:r>
            </a:p>
          </p:txBody>
        </p:sp>
      </p:grpSp>
      <p:sp>
        <p:nvSpPr>
          <p:cNvPr id="293922" name="Text Box 34"/>
          <p:cNvSpPr txBox="1">
            <a:spLocks noChangeArrowheads="1"/>
          </p:cNvSpPr>
          <p:nvPr/>
        </p:nvSpPr>
        <p:spPr bwMode="auto">
          <a:xfrm>
            <a:off x="76200" y="20755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5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70667" name="Text Box 35"/>
          <p:cNvSpPr txBox="1">
            <a:spLocks noChangeArrowheads="1"/>
          </p:cNvSpPr>
          <p:nvPr/>
        </p:nvSpPr>
        <p:spPr bwMode="auto">
          <a:xfrm>
            <a:off x="495299" y="20024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0668" name="Text Box 36"/>
          <p:cNvSpPr txBox="1">
            <a:spLocks noChangeArrowheads="1"/>
          </p:cNvSpPr>
          <p:nvPr/>
        </p:nvSpPr>
        <p:spPr bwMode="auto">
          <a:xfrm>
            <a:off x="1308099" y="18881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656507" y="1153958"/>
            <a:ext cx="414109" cy="3288289"/>
            <a:chOff x="1114" y="997"/>
            <a:chExt cx="183" cy="1555"/>
          </a:xfrm>
        </p:grpSpPr>
        <p:sp>
          <p:nvSpPr>
            <p:cNvPr id="70756" name="Line 38"/>
            <p:cNvSpPr>
              <a:spLocks noChangeShapeType="1"/>
            </p:cNvSpPr>
            <p:nvPr/>
          </p:nvSpPr>
          <p:spPr bwMode="auto">
            <a:xfrm>
              <a:off x="1175" y="1184"/>
              <a:ext cx="1" cy="136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757" name="Text Box 39"/>
            <p:cNvSpPr txBox="1">
              <a:spLocks noChangeArrowheads="1"/>
            </p:cNvSpPr>
            <p:nvPr/>
          </p:nvSpPr>
          <p:spPr bwMode="auto">
            <a:xfrm>
              <a:off x="1114" y="997"/>
              <a:ext cx="18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i="1" baseline="-25000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3929" name="Text Box 41"/>
          <p:cNvSpPr txBox="1">
            <a:spLocks noChangeArrowheads="1"/>
          </p:cNvSpPr>
          <p:nvPr/>
        </p:nvSpPr>
        <p:spPr bwMode="auto">
          <a:xfrm>
            <a:off x="2298700" y="11357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9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0" name="Text Box 42"/>
          <p:cNvSpPr txBox="1">
            <a:spLocks noChangeArrowheads="1"/>
          </p:cNvSpPr>
          <p:nvPr/>
        </p:nvSpPr>
        <p:spPr bwMode="auto">
          <a:xfrm>
            <a:off x="3556000" y="20882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7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1" name="Text Box 43"/>
          <p:cNvSpPr txBox="1">
            <a:spLocks noChangeArrowheads="1"/>
          </p:cNvSpPr>
          <p:nvPr/>
        </p:nvSpPr>
        <p:spPr bwMode="auto">
          <a:xfrm>
            <a:off x="3536950" y="27740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3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2" name="Text Box 44"/>
          <p:cNvSpPr txBox="1">
            <a:spLocks noChangeArrowheads="1"/>
          </p:cNvSpPr>
          <p:nvPr/>
        </p:nvSpPr>
        <p:spPr bwMode="auto">
          <a:xfrm>
            <a:off x="2209800" y="3339188"/>
            <a:ext cx="4955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10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3" name="Text Box 45"/>
          <p:cNvSpPr txBox="1">
            <a:spLocks noChangeArrowheads="1"/>
          </p:cNvSpPr>
          <p:nvPr/>
        </p:nvSpPr>
        <p:spPr bwMode="auto">
          <a:xfrm>
            <a:off x="3562350" y="35868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6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4" name="Text Box 46"/>
          <p:cNvSpPr txBox="1">
            <a:spLocks noChangeArrowheads="1"/>
          </p:cNvSpPr>
          <p:nvPr/>
        </p:nvSpPr>
        <p:spPr bwMode="auto">
          <a:xfrm>
            <a:off x="889000" y="44631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4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5" name="Text Box 47"/>
          <p:cNvSpPr txBox="1">
            <a:spLocks noChangeArrowheads="1"/>
          </p:cNvSpPr>
          <p:nvPr/>
        </p:nvSpPr>
        <p:spPr bwMode="auto">
          <a:xfrm>
            <a:off x="101600" y="35296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8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6" name="Text Box 48"/>
          <p:cNvSpPr txBox="1">
            <a:spLocks noChangeArrowheads="1"/>
          </p:cNvSpPr>
          <p:nvPr/>
        </p:nvSpPr>
        <p:spPr bwMode="auto">
          <a:xfrm>
            <a:off x="101600" y="27422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2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grpSp>
        <p:nvGrpSpPr>
          <p:cNvPr id="4" name="Group 129"/>
          <p:cNvGrpSpPr/>
          <p:nvPr/>
        </p:nvGrpSpPr>
        <p:grpSpPr>
          <a:xfrm>
            <a:off x="5918200" y="3221038"/>
            <a:ext cx="520700" cy="366712"/>
            <a:chOff x="5918200" y="3221038"/>
            <a:chExt cx="520700" cy="366712"/>
          </a:xfrm>
        </p:grpSpPr>
        <p:sp>
          <p:nvSpPr>
            <p:cNvPr id="293937" name="Oval 49"/>
            <p:cNvSpPr>
              <a:spLocks noChangeArrowheads="1"/>
            </p:cNvSpPr>
            <p:nvPr/>
          </p:nvSpPr>
          <p:spPr bwMode="auto">
            <a:xfrm>
              <a:off x="5918200" y="327818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38" name="Text Box 50"/>
            <p:cNvSpPr txBox="1">
              <a:spLocks noChangeArrowheads="1"/>
            </p:cNvSpPr>
            <p:nvPr/>
          </p:nvSpPr>
          <p:spPr bwMode="auto">
            <a:xfrm>
              <a:off x="6022975" y="32210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93961" name="AutoShape 73"/>
          <p:cNvCxnSpPr>
            <a:cxnSpLocks noChangeShapeType="1"/>
            <a:stCxn id="293943" idx="5"/>
            <a:endCxn id="293950" idx="0"/>
          </p:cNvCxnSpPr>
          <p:nvPr/>
        </p:nvCxnSpPr>
        <p:spPr bwMode="auto">
          <a:xfrm>
            <a:off x="8375650" y="4700588"/>
            <a:ext cx="222250" cy="450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5" name="Group 130"/>
          <p:cNvGrpSpPr/>
          <p:nvPr/>
        </p:nvGrpSpPr>
        <p:grpSpPr>
          <a:xfrm>
            <a:off x="4718050" y="3538538"/>
            <a:ext cx="1276350" cy="614363"/>
            <a:chOff x="4718050" y="3538538"/>
            <a:chExt cx="1276350" cy="614363"/>
          </a:xfrm>
        </p:grpSpPr>
        <p:sp>
          <p:nvSpPr>
            <p:cNvPr id="293939" name="Oval 51"/>
            <p:cNvSpPr>
              <a:spLocks noChangeArrowheads="1"/>
            </p:cNvSpPr>
            <p:nvPr/>
          </p:nvSpPr>
          <p:spPr bwMode="auto">
            <a:xfrm>
              <a:off x="4718050" y="38433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1" name="AutoShape 53"/>
            <p:cNvCxnSpPr>
              <a:cxnSpLocks noChangeShapeType="1"/>
              <a:stCxn id="293937" idx="3"/>
              <a:endCxn id="293939" idx="0"/>
            </p:cNvCxnSpPr>
            <p:nvPr/>
          </p:nvCxnSpPr>
          <p:spPr bwMode="auto">
            <a:xfrm flipH="1">
              <a:off x="4978400" y="3538538"/>
              <a:ext cx="1016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2" name="Text Box 84"/>
            <p:cNvSpPr txBox="1">
              <a:spLocks noChangeArrowheads="1"/>
            </p:cNvSpPr>
            <p:nvPr/>
          </p:nvSpPr>
          <p:spPr bwMode="auto">
            <a:xfrm>
              <a:off x="4810125" y="3786189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131"/>
          <p:cNvGrpSpPr/>
          <p:nvPr/>
        </p:nvGrpSpPr>
        <p:grpSpPr>
          <a:xfrm>
            <a:off x="6362700" y="3538538"/>
            <a:ext cx="1333500" cy="595312"/>
            <a:chOff x="6362700" y="3538538"/>
            <a:chExt cx="1333500" cy="595312"/>
          </a:xfrm>
        </p:grpSpPr>
        <p:sp>
          <p:nvSpPr>
            <p:cNvPr id="293940" name="Oval 52"/>
            <p:cNvSpPr>
              <a:spLocks noChangeArrowheads="1"/>
            </p:cNvSpPr>
            <p:nvPr/>
          </p:nvSpPr>
          <p:spPr bwMode="auto">
            <a:xfrm>
              <a:off x="7175500" y="3817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2" name="AutoShape 54"/>
            <p:cNvCxnSpPr>
              <a:cxnSpLocks noChangeShapeType="1"/>
              <a:stCxn id="293937" idx="5"/>
              <a:endCxn id="293940" idx="0"/>
            </p:cNvCxnSpPr>
            <p:nvPr/>
          </p:nvCxnSpPr>
          <p:spPr bwMode="auto">
            <a:xfrm>
              <a:off x="6362700" y="3538538"/>
              <a:ext cx="1073150" cy="279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3" name="Text Box 85"/>
            <p:cNvSpPr txBox="1">
              <a:spLocks noChangeArrowheads="1"/>
            </p:cNvSpPr>
            <p:nvPr/>
          </p:nvSpPr>
          <p:spPr bwMode="auto">
            <a:xfrm>
              <a:off x="7273925" y="37671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134"/>
          <p:cNvGrpSpPr/>
          <p:nvPr/>
        </p:nvGrpSpPr>
        <p:grpSpPr>
          <a:xfrm>
            <a:off x="4032250" y="4103688"/>
            <a:ext cx="762000" cy="652462"/>
            <a:chOff x="4032250" y="4103688"/>
            <a:chExt cx="762000" cy="652462"/>
          </a:xfrm>
        </p:grpSpPr>
        <p:sp>
          <p:nvSpPr>
            <p:cNvPr id="293946" name="Oval 58"/>
            <p:cNvSpPr>
              <a:spLocks noChangeArrowheads="1"/>
            </p:cNvSpPr>
            <p:nvPr/>
          </p:nvSpPr>
          <p:spPr bwMode="auto">
            <a:xfrm>
              <a:off x="40322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4" name="AutoShape 66"/>
            <p:cNvCxnSpPr>
              <a:cxnSpLocks noChangeShapeType="1"/>
              <a:stCxn id="293939" idx="3"/>
              <a:endCxn id="293946" idx="0"/>
            </p:cNvCxnSpPr>
            <p:nvPr/>
          </p:nvCxnSpPr>
          <p:spPr bwMode="auto">
            <a:xfrm flipH="1">
              <a:off x="4292600" y="4103688"/>
              <a:ext cx="501650" cy="3365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4" name="Text Box 86"/>
            <p:cNvSpPr txBox="1">
              <a:spLocks noChangeArrowheads="1"/>
            </p:cNvSpPr>
            <p:nvPr/>
          </p:nvSpPr>
          <p:spPr bwMode="auto">
            <a:xfrm>
              <a:off x="41243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136"/>
          <p:cNvGrpSpPr/>
          <p:nvPr/>
        </p:nvGrpSpPr>
        <p:grpSpPr>
          <a:xfrm>
            <a:off x="5162550" y="4103688"/>
            <a:ext cx="711200" cy="652462"/>
            <a:chOff x="5162550" y="4103688"/>
            <a:chExt cx="711200" cy="652462"/>
          </a:xfrm>
        </p:grpSpPr>
        <p:sp>
          <p:nvSpPr>
            <p:cNvPr id="293945" name="Oval 57"/>
            <p:cNvSpPr>
              <a:spLocks noChangeArrowheads="1"/>
            </p:cNvSpPr>
            <p:nvPr/>
          </p:nvSpPr>
          <p:spPr bwMode="auto">
            <a:xfrm>
              <a:off x="53530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5" name="AutoShape 67"/>
            <p:cNvCxnSpPr>
              <a:cxnSpLocks noChangeShapeType="1"/>
              <a:stCxn id="293939" idx="5"/>
              <a:endCxn id="293945" idx="1"/>
            </p:cNvCxnSpPr>
            <p:nvPr/>
          </p:nvCxnSpPr>
          <p:spPr bwMode="auto">
            <a:xfrm>
              <a:off x="5162550" y="4103688"/>
              <a:ext cx="26670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5" name="Text Box 87"/>
            <p:cNvSpPr txBox="1">
              <a:spLocks noChangeArrowheads="1"/>
            </p:cNvSpPr>
            <p:nvPr/>
          </p:nvSpPr>
          <p:spPr bwMode="auto">
            <a:xfrm>
              <a:off x="54578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" name="Group 139"/>
          <p:cNvGrpSpPr/>
          <p:nvPr/>
        </p:nvGrpSpPr>
        <p:grpSpPr>
          <a:xfrm>
            <a:off x="6584950" y="4078288"/>
            <a:ext cx="666750" cy="680482"/>
            <a:chOff x="6584950" y="4078288"/>
            <a:chExt cx="666750" cy="680482"/>
          </a:xfrm>
        </p:grpSpPr>
        <p:sp>
          <p:nvSpPr>
            <p:cNvPr id="293944" name="Oval 56"/>
            <p:cNvSpPr>
              <a:spLocks noChangeArrowheads="1"/>
            </p:cNvSpPr>
            <p:nvPr/>
          </p:nvSpPr>
          <p:spPr bwMode="auto">
            <a:xfrm>
              <a:off x="6584950" y="4452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0" name="Group 138"/>
            <p:cNvGrpSpPr/>
            <p:nvPr/>
          </p:nvGrpSpPr>
          <p:grpSpPr>
            <a:xfrm>
              <a:off x="6677025" y="4078288"/>
              <a:ext cx="574675" cy="680482"/>
              <a:chOff x="6677025" y="4078288"/>
              <a:chExt cx="574675" cy="680482"/>
            </a:xfrm>
          </p:grpSpPr>
          <p:cxnSp>
            <p:nvCxnSpPr>
              <p:cNvPr id="293956" name="AutoShape 68"/>
              <p:cNvCxnSpPr>
                <a:cxnSpLocks noChangeShapeType="1"/>
                <a:stCxn id="293940" idx="3"/>
                <a:endCxn id="293944" idx="0"/>
              </p:cNvCxnSpPr>
              <p:nvPr/>
            </p:nvCxnSpPr>
            <p:spPr bwMode="auto">
              <a:xfrm flipH="1">
                <a:off x="6845300" y="4078288"/>
                <a:ext cx="406400" cy="3746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6" name="Text Box 88"/>
              <p:cNvSpPr txBox="1">
                <a:spLocks noChangeArrowheads="1"/>
              </p:cNvSpPr>
              <p:nvPr/>
            </p:nvSpPr>
            <p:spPr bwMode="auto">
              <a:xfrm>
                <a:off x="66770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1" name="Group 133"/>
          <p:cNvGrpSpPr/>
          <p:nvPr/>
        </p:nvGrpSpPr>
        <p:grpSpPr>
          <a:xfrm>
            <a:off x="7620000" y="4078288"/>
            <a:ext cx="831850" cy="680482"/>
            <a:chOff x="7620000" y="4078288"/>
            <a:chExt cx="831850" cy="680482"/>
          </a:xfrm>
        </p:grpSpPr>
        <p:sp>
          <p:nvSpPr>
            <p:cNvPr id="293943" name="Oval 55"/>
            <p:cNvSpPr>
              <a:spLocks noChangeArrowheads="1"/>
            </p:cNvSpPr>
            <p:nvPr/>
          </p:nvSpPr>
          <p:spPr bwMode="auto">
            <a:xfrm>
              <a:off x="79311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2" name="Group 132"/>
            <p:cNvGrpSpPr/>
            <p:nvPr/>
          </p:nvGrpSpPr>
          <p:grpSpPr>
            <a:xfrm>
              <a:off x="7620000" y="4078288"/>
              <a:ext cx="769720" cy="680482"/>
              <a:chOff x="7620000" y="4078288"/>
              <a:chExt cx="769720" cy="680482"/>
            </a:xfrm>
          </p:grpSpPr>
          <p:cxnSp>
            <p:nvCxnSpPr>
              <p:cNvPr id="293957" name="AutoShape 69"/>
              <p:cNvCxnSpPr>
                <a:cxnSpLocks noChangeShapeType="1"/>
                <a:stCxn id="293940" idx="5"/>
                <a:endCxn id="293943" idx="0"/>
              </p:cNvCxnSpPr>
              <p:nvPr/>
            </p:nvCxnSpPr>
            <p:spPr bwMode="auto">
              <a:xfrm>
                <a:off x="7620000" y="4078288"/>
                <a:ext cx="571500" cy="3619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7" name="Text Box 89"/>
              <p:cNvSpPr txBox="1">
                <a:spLocks noChangeArrowheads="1"/>
              </p:cNvSpPr>
              <p:nvPr/>
            </p:nvSpPr>
            <p:spPr bwMode="auto">
              <a:xfrm>
                <a:off x="80359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3" name="Group 143"/>
          <p:cNvGrpSpPr/>
          <p:nvPr/>
        </p:nvGrpSpPr>
        <p:grpSpPr>
          <a:xfrm>
            <a:off x="3302000" y="4700588"/>
            <a:ext cx="952500" cy="1522412"/>
            <a:chOff x="3302000" y="4700588"/>
            <a:chExt cx="952500" cy="1522412"/>
          </a:xfrm>
        </p:grpSpPr>
        <p:sp>
          <p:nvSpPr>
            <p:cNvPr id="293947" name="Oval 59"/>
            <p:cNvSpPr>
              <a:spLocks noChangeArrowheads="1"/>
            </p:cNvSpPr>
            <p:nvPr/>
          </p:nvSpPr>
          <p:spPr bwMode="auto">
            <a:xfrm>
              <a:off x="353060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48" name="Text Box 60"/>
            <p:cNvSpPr txBox="1">
              <a:spLocks noChangeArrowheads="1"/>
            </p:cNvSpPr>
            <p:nvPr/>
          </p:nvSpPr>
          <p:spPr bwMode="auto">
            <a:xfrm>
              <a:off x="3622675" y="509428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14" name="Group 63"/>
            <p:cNvGrpSpPr>
              <a:grpSpLocks/>
            </p:cNvGrpSpPr>
            <p:nvPr/>
          </p:nvGrpSpPr>
          <p:grpSpPr bwMode="auto">
            <a:xfrm>
              <a:off x="3302000" y="5856288"/>
              <a:ext cx="330200" cy="366712"/>
              <a:chOff x="2040" y="3676"/>
              <a:chExt cx="208" cy="231"/>
            </a:xfrm>
          </p:grpSpPr>
          <p:sp>
            <p:nvSpPr>
              <p:cNvPr id="70754" name="Text Box 64"/>
              <p:cNvSpPr txBox="1">
                <a:spLocks noChangeArrowheads="1"/>
              </p:cNvSpPr>
              <p:nvPr/>
            </p:nvSpPr>
            <p:spPr bwMode="auto">
              <a:xfrm>
                <a:off x="204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0755" name="Rectangle 65"/>
              <p:cNvSpPr>
                <a:spLocks noChangeArrowheads="1"/>
              </p:cNvSpPr>
              <p:nvPr/>
            </p:nvSpPr>
            <p:spPr bwMode="auto">
              <a:xfrm>
                <a:off x="20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293964" name="AutoShape 76"/>
            <p:cNvCxnSpPr>
              <a:cxnSpLocks noChangeShapeType="1"/>
              <a:stCxn id="293946" idx="3"/>
              <a:endCxn id="293947" idx="0"/>
            </p:cNvCxnSpPr>
            <p:nvPr/>
          </p:nvCxnSpPr>
          <p:spPr bwMode="auto">
            <a:xfrm flipH="1">
              <a:off x="3790950" y="4700588"/>
              <a:ext cx="3175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6" name="AutoShape 78"/>
            <p:cNvCxnSpPr>
              <a:cxnSpLocks noChangeShapeType="1"/>
              <a:stCxn id="293947" idx="5"/>
              <a:endCxn id="70752" idx="0"/>
            </p:cNvCxnSpPr>
            <p:nvPr/>
          </p:nvCxnSpPr>
          <p:spPr bwMode="auto">
            <a:xfrm>
              <a:off x="3975100" y="5411788"/>
              <a:ext cx="1143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7" name="AutoShape 79"/>
            <p:cNvCxnSpPr>
              <a:cxnSpLocks noChangeShapeType="1"/>
              <a:stCxn id="293947" idx="3"/>
              <a:endCxn id="70755" idx="0"/>
            </p:cNvCxnSpPr>
            <p:nvPr/>
          </p:nvCxnSpPr>
          <p:spPr bwMode="auto">
            <a:xfrm flipH="1">
              <a:off x="3467100" y="5411788"/>
              <a:ext cx="1397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5" name="Group 92"/>
            <p:cNvGrpSpPr>
              <a:grpSpLocks/>
            </p:cNvGrpSpPr>
            <p:nvPr/>
          </p:nvGrpSpPr>
          <p:grpSpPr bwMode="auto">
            <a:xfrm>
              <a:off x="3924300" y="5856288"/>
              <a:ext cx="330200" cy="366712"/>
              <a:chOff x="2416" y="3676"/>
              <a:chExt cx="208" cy="231"/>
            </a:xfrm>
          </p:grpSpPr>
          <p:sp>
            <p:nvSpPr>
              <p:cNvPr id="70752" name="Rectangle 93"/>
              <p:cNvSpPr>
                <a:spLocks noChangeArrowheads="1"/>
              </p:cNvSpPr>
              <p:nvPr/>
            </p:nvSpPr>
            <p:spPr bwMode="auto">
              <a:xfrm>
                <a:off x="241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3" name="Text Box 94"/>
              <p:cNvSpPr txBox="1">
                <a:spLocks noChangeArrowheads="1"/>
              </p:cNvSpPr>
              <p:nvPr/>
            </p:nvSpPr>
            <p:spPr bwMode="auto">
              <a:xfrm>
                <a:off x="243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</p:grpSp>
      </p:grpSp>
      <p:grpSp>
        <p:nvGrpSpPr>
          <p:cNvPr id="16" name="Group 135"/>
          <p:cNvGrpSpPr/>
          <p:nvPr/>
        </p:nvGrpSpPr>
        <p:grpSpPr>
          <a:xfrm>
            <a:off x="4457700" y="4700588"/>
            <a:ext cx="330200" cy="798512"/>
            <a:chOff x="4457700" y="4700588"/>
            <a:chExt cx="330200" cy="798512"/>
          </a:xfrm>
        </p:grpSpPr>
        <p:cxnSp>
          <p:nvCxnSpPr>
            <p:cNvPr id="293965" name="AutoShape 77"/>
            <p:cNvCxnSpPr>
              <a:cxnSpLocks noChangeShapeType="1"/>
              <a:stCxn id="293946" idx="5"/>
              <a:endCxn id="70750" idx="0"/>
            </p:cNvCxnSpPr>
            <p:nvPr/>
          </p:nvCxnSpPr>
          <p:spPr bwMode="auto">
            <a:xfrm>
              <a:off x="4476750" y="47005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95"/>
            <p:cNvGrpSpPr>
              <a:grpSpLocks/>
            </p:cNvGrpSpPr>
            <p:nvPr/>
          </p:nvGrpSpPr>
          <p:grpSpPr bwMode="auto">
            <a:xfrm>
              <a:off x="4457700" y="5132388"/>
              <a:ext cx="330200" cy="366712"/>
              <a:chOff x="2760" y="3220"/>
              <a:chExt cx="208" cy="231"/>
            </a:xfrm>
          </p:grpSpPr>
          <p:sp>
            <p:nvSpPr>
              <p:cNvPr id="70750" name="Rectangle 96"/>
              <p:cNvSpPr>
                <a:spLocks noChangeArrowheads="1"/>
              </p:cNvSpPr>
              <p:nvPr/>
            </p:nvSpPr>
            <p:spPr bwMode="auto">
              <a:xfrm>
                <a:off x="2760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1" name="Text Box 97"/>
              <p:cNvSpPr txBox="1">
                <a:spLocks noChangeArrowheads="1"/>
              </p:cNvSpPr>
              <p:nvPr/>
            </p:nvSpPr>
            <p:spPr bwMode="auto">
              <a:xfrm>
                <a:off x="2770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</p:grpSp>
      </p:grpSp>
      <p:grpSp>
        <p:nvGrpSpPr>
          <p:cNvPr id="18" name="Group 137"/>
          <p:cNvGrpSpPr/>
          <p:nvPr/>
        </p:nvGrpSpPr>
        <p:grpSpPr>
          <a:xfrm>
            <a:off x="5130800" y="4700588"/>
            <a:ext cx="914400" cy="798512"/>
            <a:chOff x="5130800" y="4700588"/>
            <a:chExt cx="914400" cy="798512"/>
          </a:xfrm>
        </p:grpSpPr>
        <p:cxnSp>
          <p:nvCxnSpPr>
            <p:cNvPr id="293962" name="AutoShape 74"/>
            <p:cNvCxnSpPr>
              <a:cxnSpLocks noChangeShapeType="1"/>
              <a:stCxn id="293945" idx="5"/>
              <a:endCxn id="70746" idx="0"/>
            </p:cNvCxnSpPr>
            <p:nvPr/>
          </p:nvCxnSpPr>
          <p:spPr bwMode="auto">
            <a:xfrm>
              <a:off x="5797550" y="4700588"/>
              <a:ext cx="825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3" name="AutoShape 75"/>
            <p:cNvCxnSpPr>
              <a:cxnSpLocks noChangeShapeType="1"/>
              <a:stCxn id="293945" idx="3"/>
              <a:endCxn id="70748" idx="0"/>
            </p:cNvCxnSpPr>
            <p:nvPr/>
          </p:nvCxnSpPr>
          <p:spPr bwMode="auto">
            <a:xfrm flipH="1">
              <a:off x="52959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" name="Group 98"/>
            <p:cNvGrpSpPr>
              <a:grpSpLocks/>
            </p:cNvGrpSpPr>
            <p:nvPr/>
          </p:nvGrpSpPr>
          <p:grpSpPr bwMode="auto">
            <a:xfrm>
              <a:off x="5130800" y="5132388"/>
              <a:ext cx="330200" cy="366712"/>
              <a:chOff x="3184" y="3220"/>
              <a:chExt cx="208" cy="231"/>
            </a:xfrm>
          </p:grpSpPr>
          <p:sp>
            <p:nvSpPr>
              <p:cNvPr id="70748" name="Rectangle 99"/>
              <p:cNvSpPr>
                <a:spLocks noChangeArrowheads="1"/>
              </p:cNvSpPr>
              <p:nvPr/>
            </p:nvSpPr>
            <p:spPr bwMode="auto">
              <a:xfrm>
                <a:off x="3184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9" name="Text Box 100"/>
              <p:cNvSpPr txBox="1">
                <a:spLocks noChangeArrowheads="1"/>
              </p:cNvSpPr>
              <p:nvPr/>
            </p:nvSpPr>
            <p:spPr bwMode="auto">
              <a:xfrm>
                <a:off x="3198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5</a:t>
                </a:r>
              </a:p>
            </p:txBody>
          </p:sp>
        </p:grpSp>
        <p:grpSp>
          <p:nvGrpSpPr>
            <p:cNvPr id="20" name="Group 101"/>
            <p:cNvGrpSpPr>
              <a:grpSpLocks/>
            </p:cNvGrpSpPr>
            <p:nvPr/>
          </p:nvGrpSpPr>
          <p:grpSpPr bwMode="auto">
            <a:xfrm>
              <a:off x="5715000" y="5132388"/>
              <a:ext cx="330200" cy="366712"/>
              <a:chOff x="3552" y="3220"/>
              <a:chExt cx="208" cy="231"/>
            </a:xfrm>
          </p:grpSpPr>
          <p:sp>
            <p:nvSpPr>
              <p:cNvPr id="70746" name="Rectangle 102"/>
              <p:cNvSpPr>
                <a:spLocks noChangeArrowheads="1"/>
              </p:cNvSpPr>
              <p:nvPr/>
            </p:nvSpPr>
            <p:spPr bwMode="auto">
              <a:xfrm>
                <a:off x="35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7" name="Text Box 103"/>
              <p:cNvSpPr txBox="1">
                <a:spLocks noChangeArrowheads="1"/>
              </p:cNvSpPr>
              <p:nvPr/>
            </p:nvSpPr>
            <p:spPr bwMode="auto">
              <a:xfrm>
                <a:off x="3566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</p:grpSp>
      </p:grpSp>
      <p:grpSp>
        <p:nvGrpSpPr>
          <p:cNvPr id="21" name="Group 140"/>
          <p:cNvGrpSpPr/>
          <p:nvPr/>
        </p:nvGrpSpPr>
        <p:grpSpPr>
          <a:xfrm>
            <a:off x="6315075" y="4713288"/>
            <a:ext cx="412750" cy="785812"/>
            <a:chOff x="6315075" y="4713288"/>
            <a:chExt cx="412750" cy="785812"/>
          </a:xfrm>
        </p:grpSpPr>
        <p:cxnSp>
          <p:nvCxnSpPr>
            <p:cNvPr id="293958" name="AutoShape 70"/>
            <p:cNvCxnSpPr>
              <a:cxnSpLocks noChangeShapeType="1"/>
              <a:stCxn id="293944" idx="3"/>
              <a:endCxn id="70744" idx="0"/>
            </p:cNvCxnSpPr>
            <p:nvPr/>
          </p:nvCxnSpPr>
          <p:spPr bwMode="auto">
            <a:xfrm flipH="1">
              <a:off x="6515100" y="4713288"/>
              <a:ext cx="1460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2" name="Group 104"/>
            <p:cNvGrpSpPr>
              <a:grpSpLocks/>
            </p:cNvGrpSpPr>
            <p:nvPr/>
          </p:nvGrpSpPr>
          <p:grpSpPr bwMode="auto">
            <a:xfrm>
              <a:off x="6315075" y="5132388"/>
              <a:ext cx="412750" cy="366712"/>
              <a:chOff x="3930" y="3220"/>
              <a:chExt cx="260" cy="231"/>
            </a:xfrm>
          </p:grpSpPr>
          <p:sp>
            <p:nvSpPr>
              <p:cNvPr id="70744" name="Rectangle 105"/>
              <p:cNvSpPr>
                <a:spLocks noChangeArrowheads="1"/>
              </p:cNvSpPr>
              <p:nvPr/>
            </p:nvSpPr>
            <p:spPr bwMode="auto">
              <a:xfrm>
                <a:off x="39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5" name="Text Box 106"/>
              <p:cNvSpPr txBox="1">
                <a:spLocks noChangeArrowheads="1"/>
              </p:cNvSpPr>
              <p:nvPr/>
            </p:nvSpPr>
            <p:spPr bwMode="auto">
              <a:xfrm>
                <a:off x="3930" y="3220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11</a:t>
                </a:r>
              </a:p>
            </p:txBody>
          </p:sp>
        </p:grpSp>
      </p:grpSp>
      <p:grpSp>
        <p:nvGrpSpPr>
          <p:cNvPr id="23" name="Group 144"/>
          <p:cNvGrpSpPr/>
          <p:nvPr/>
        </p:nvGrpSpPr>
        <p:grpSpPr>
          <a:xfrm>
            <a:off x="6705600" y="4713288"/>
            <a:ext cx="968375" cy="1509712"/>
            <a:chOff x="6705600" y="4713288"/>
            <a:chExt cx="968375" cy="1509712"/>
          </a:xfrm>
        </p:grpSpPr>
        <p:sp>
          <p:nvSpPr>
            <p:cNvPr id="293949" name="Oval 61"/>
            <p:cNvSpPr>
              <a:spLocks noChangeArrowheads="1"/>
            </p:cNvSpPr>
            <p:nvPr/>
          </p:nvSpPr>
          <p:spPr bwMode="auto">
            <a:xfrm>
              <a:off x="6940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9" name="AutoShape 71"/>
            <p:cNvCxnSpPr>
              <a:cxnSpLocks noChangeShapeType="1"/>
              <a:stCxn id="293944" idx="5"/>
              <a:endCxn id="293949" idx="0"/>
            </p:cNvCxnSpPr>
            <p:nvPr/>
          </p:nvCxnSpPr>
          <p:spPr bwMode="auto">
            <a:xfrm>
              <a:off x="7029450" y="4713288"/>
              <a:ext cx="1714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8" name="AutoShape 80"/>
            <p:cNvCxnSpPr>
              <a:cxnSpLocks noChangeShapeType="1"/>
              <a:stCxn id="293949" idx="5"/>
              <a:endCxn id="70740" idx="0"/>
            </p:cNvCxnSpPr>
            <p:nvPr/>
          </p:nvCxnSpPr>
          <p:spPr bwMode="auto">
            <a:xfrm>
              <a:off x="738505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1" name="AutoShape 83"/>
            <p:cNvCxnSpPr>
              <a:cxnSpLocks noChangeShapeType="1"/>
              <a:stCxn id="293949" idx="3"/>
              <a:endCxn id="70742" idx="0"/>
            </p:cNvCxnSpPr>
            <p:nvPr/>
          </p:nvCxnSpPr>
          <p:spPr bwMode="auto">
            <a:xfrm flipH="1">
              <a:off x="6870700" y="54117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9" name="Text Box 91"/>
            <p:cNvSpPr txBox="1">
              <a:spLocks noChangeArrowheads="1"/>
            </p:cNvSpPr>
            <p:nvPr/>
          </p:nvSpPr>
          <p:spPr bwMode="auto">
            <a:xfrm>
              <a:off x="7000875" y="5100638"/>
              <a:ext cx="4000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4" name="Group 107"/>
            <p:cNvGrpSpPr>
              <a:grpSpLocks/>
            </p:cNvGrpSpPr>
            <p:nvPr/>
          </p:nvGrpSpPr>
          <p:grpSpPr bwMode="auto">
            <a:xfrm>
              <a:off x="6705600" y="5856288"/>
              <a:ext cx="330200" cy="366712"/>
              <a:chOff x="4176" y="3676"/>
              <a:chExt cx="208" cy="231"/>
            </a:xfrm>
          </p:grpSpPr>
          <p:sp>
            <p:nvSpPr>
              <p:cNvPr id="70742" name="Rectangle 108"/>
              <p:cNvSpPr>
                <a:spLocks noChangeArrowheads="1"/>
              </p:cNvSpPr>
              <p:nvPr/>
            </p:nvSpPr>
            <p:spPr bwMode="auto">
              <a:xfrm>
                <a:off x="417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3" name="Text Box 109"/>
              <p:cNvSpPr txBox="1">
                <a:spLocks noChangeArrowheads="1"/>
              </p:cNvSpPr>
              <p:nvPr/>
            </p:nvSpPr>
            <p:spPr bwMode="auto">
              <a:xfrm>
                <a:off x="418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9</a:t>
                </a:r>
              </a:p>
            </p:txBody>
          </p:sp>
        </p:grpSp>
        <p:grpSp>
          <p:nvGrpSpPr>
            <p:cNvPr id="25" name="Group 110"/>
            <p:cNvGrpSpPr>
              <a:grpSpLocks/>
            </p:cNvGrpSpPr>
            <p:nvPr/>
          </p:nvGrpSpPr>
          <p:grpSpPr bwMode="auto">
            <a:xfrm>
              <a:off x="7261225" y="5856288"/>
              <a:ext cx="412750" cy="366712"/>
              <a:chOff x="4518" y="3676"/>
              <a:chExt cx="260" cy="231"/>
            </a:xfrm>
          </p:grpSpPr>
          <p:sp>
            <p:nvSpPr>
              <p:cNvPr id="70740" name="Rectangle 111"/>
              <p:cNvSpPr>
                <a:spLocks noChangeArrowheads="1"/>
              </p:cNvSpPr>
              <p:nvPr/>
            </p:nvSpPr>
            <p:spPr bwMode="auto">
              <a:xfrm>
                <a:off x="4552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1" name="Text Box 112"/>
              <p:cNvSpPr txBox="1">
                <a:spLocks noChangeArrowheads="1"/>
              </p:cNvSpPr>
              <p:nvPr/>
            </p:nvSpPr>
            <p:spPr bwMode="auto">
              <a:xfrm>
                <a:off x="4518" y="3676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10</a:t>
                </a:r>
              </a:p>
            </p:txBody>
          </p:sp>
        </p:grpSp>
      </p:grpSp>
      <p:grpSp>
        <p:nvGrpSpPr>
          <p:cNvPr id="26" name="Group 142"/>
          <p:cNvGrpSpPr/>
          <p:nvPr/>
        </p:nvGrpSpPr>
        <p:grpSpPr>
          <a:xfrm>
            <a:off x="7708900" y="4700588"/>
            <a:ext cx="330200" cy="798512"/>
            <a:chOff x="7708900" y="4700588"/>
            <a:chExt cx="330200" cy="798512"/>
          </a:xfrm>
        </p:grpSpPr>
        <p:cxnSp>
          <p:nvCxnSpPr>
            <p:cNvPr id="293960" name="AutoShape 72"/>
            <p:cNvCxnSpPr>
              <a:cxnSpLocks noChangeShapeType="1"/>
              <a:stCxn id="293943" idx="3"/>
              <a:endCxn id="70738" idx="0"/>
            </p:cNvCxnSpPr>
            <p:nvPr/>
          </p:nvCxnSpPr>
          <p:spPr bwMode="auto">
            <a:xfrm flipH="1">
              <a:off x="78740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7" name="Group 113"/>
            <p:cNvGrpSpPr>
              <a:grpSpLocks/>
            </p:cNvGrpSpPr>
            <p:nvPr/>
          </p:nvGrpSpPr>
          <p:grpSpPr bwMode="auto">
            <a:xfrm>
              <a:off x="7708900" y="5132388"/>
              <a:ext cx="330200" cy="366712"/>
              <a:chOff x="4808" y="3220"/>
              <a:chExt cx="208" cy="231"/>
            </a:xfrm>
          </p:grpSpPr>
          <p:sp>
            <p:nvSpPr>
              <p:cNvPr id="70738" name="Rectangle 114"/>
              <p:cNvSpPr>
                <a:spLocks noChangeArrowheads="1"/>
              </p:cNvSpPr>
              <p:nvPr/>
            </p:nvSpPr>
            <p:spPr bwMode="auto">
              <a:xfrm>
                <a:off x="4808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9" name="Text Box 115"/>
              <p:cNvSpPr txBox="1">
                <a:spLocks noChangeArrowheads="1"/>
              </p:cNvSpPr>
              <p:nvPr/>
            </p:nvSpPr>
            <p:spPr bwMode="auto">
              <a:xfrm>
                <a:off x="4822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8</a:t>
                </a:r>
              </a:p>
            </p:txBody>
          </p:sp>
        </p:grpSp>
      </p:grpSp>
      <p:grpSp>
        <p:nvGrpSpPr>
          <p:cNvPr id="28" name="Group 145"/>
          <p:cNvGrpSpPr/>
          <p:nvPr/>
        </p:nvGrpSpPr>
        <p:grpSpPr>
          <a:xfrm>
            <a:off x="8153400" y="5100638"/>
            <a:ext cx="901700" cy="1122362"/>
            <a:chOff x="8153400" y="5100638"/>
            <a:chExt cx="901700" cy="1122362"/>
          </a:xfrm>
        </p:grpSpPr>
        <p:sp>
          <p:nvSpPr>
            <p:cNvPr id="293950" name="Oval 62"/>
            <p:cNvSpPr>
              <a:spLocks noChangeArrowheads="1"/>
            </p:cNvSpPr>
            <p:nvPr/>
          </p:nvSpPr>
          <p:spPr bwMode="auto">
            <a:xfrm>
              <a:off x="8337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69" name="AutoShape 81"/>
            <p:cNvCxnSpPr>
              <a:cxnSpLocks noChangeShapeType="1"/>
              <a:stCxn id="293950" idx="5"/>
              <a:endCxn id="70734" idx="0"/>
            </p:cNvCxnSpPr>
            <p:nvPr/>
          </p:nvCxnSpPr>
          <p:spPr bwMode="auto">
            <a:xfrm>
              <a:off x="8782050" y="5411788"/>
              <a:ext cx="1079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0" name="AutoShape 82"/>
            <p:cNvCxnSpPr>
              <a:cxnSpLocks noChangeShapeType="1"/>
              <a:stCxn id="293950" idx="3"/>
              <a:endCxn id="70736" idx="0"/>
            </p:cNvCxnSpPr>
            <p:nvPr/>
          </p:nvCxnSpPr>
          <p:spPr bwMode="auto">
            <a:xfrm flipH="1">
              <a:off x="831850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8" name="Text Box 90"/>
            <p:cNvSpPr txBox="1">
              <a:spLocks noChangeArrowheads="1"/>
            </p:cNvSpPr>
            <p:nvPr/>
          </p:nvSpPr>
          <p:spPr bwMode="auto">
            <a:xfrm>
              <a:off x="8442326" y="51006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9" name="Group 116"/>
            <p:cNvGrpSpPr>
              <a:grpSpLocks/>
            </p:cNvGrpSpPr>
            <p:nvPr/>
          </p:nvGrpSpPr>
          <p:grpSpPr bwMode="auto">
            <a:xfrm>
              <a:off x="8153400" y="5856288"/>
              <a:ext cx="330200" cy="366712"/>
              <a:chOff x="5104" y="3676"/>
              <a:chExt cx="208" cy="231"/>
            </a:xfrm>
          </p:grpSpPr>
          <p:sp>
            <p:nvSpPr>
              <p:cNvPr id="70736" name="Rectangle 117"/>
              <p:cNvSpPr>
                <a:spLocks noChangeArrowheads="1"/>
              </p:cNvSpPr>
              <p:nvPr/>
            </p:nvSpPr>
            <p:spPr bwMode="auto">
              <a:xfrm>
                <a:off x="5104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7" name="Text Box 118"/>
              <p:cNvSpPr txBox="1">
                <a:spLocks noChangeArrowheads="1"/>
              </p:cNvSpPr>
              <p:nvPr/>
            </p:nvSpPr>
            <p:spPr bwMode="auto">
              <a:xfrm>
                <a:off x="5114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</a:p>
            </p:txBody>
          </p:sp>
        </p:grpSp>
        <p:grpSp>
          <p:nvGrpSpPr>
            <p:cNvPr id="30" name="Group 119"/>
            <p:cNvGrpSpPr>
              <a:grpSpLocks/>
            </p:cNvGrpSpPr>
            <p:nvPr/>
          </p:nvGrpSpPr>
          <p:grpSpPr bwMode="auto">
            <a:xfrm>
              <a:off x="8724900" y="5856288"/>
              <a:ext cx="330200" cy="366712"/>
              <a:chOff x="5440" y="3676"/>
              <a:chExt cx="208" cy="231"/>
            </a:xfrm>
          </p:grpSpPr>
          <p:sp>
            <p:nvSpPr>
              <p:cNvPr id="70734" name="Rectangle 120"/>
              <p:cNvSpPr>
                <a:spLocks noChangeArrowheads="1"/>
              </p:cNvSpPr>
              <p:nvPr/>
            </p:nvSpPr>
            <p:spPr bwMode="auto">
              <a:xfrm>
                <a:off x="54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5" name="Text Box 121"/>
              <p:cNvSpPr txBox="1">
                <a:spLocks noChangeArrowheads="1"/>
              </p:cNvSpPr>
              <p:nvPr/>
            </p:nvSpPr>
            <p:spPr bwMode="auto">
              <a:xfrm>
                <a:off x="545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</a:p>
            </p:txBody>
          </p:sp>
        </p:grpSp>
      </p:grpSp>
      <p:sp>
        <p:nvSpPr>
          <p:cNvPr id="294010" name="Line 122"/>
          <p:cNvSpPr>
            <a:spLocks noChangeShapeType="1"/>
          </p:cNvSpPr>
          <p:nvPr/>
        </p:nvSpPr>
        <p:spPr bwMode="auto">
          <a:xfrm>
            <a:off x="1790700" y="2981614"/>
            <a:ext cx="1730543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2" name="Line 4"/>
          <p:cNvSpPr>
            <a:spLocks noChangeShapeType="1"/>
          </p:cNvSpPr>
          <p:nvPr/>
        </p:nvSpPr>
        <p:spPr bwMode="auto">
          <a:xfrm>
            <a:off x="1831974" y="2306638"/>
            <a:ext cx="1685926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1" name="Group 149"/>
          <p:cNvGrpSpPr/>
          <p:nvPr/>
        </p:nvGrpSpPr>
        <p:grpSpPr>
          <a:xfrm>
            <a:off x="1993900" y="2601913"/>
            <a:ext cx="316081" cy="400110"/>
            <a:chOff x="1866900" y="2589213"/>
            <a:chExt cx="316081" cy="400110"/>
          </a:xfrm>
        </p:grpSpPr>
        <p:sp>
          <p:nvSpPr>
            <p:cNvPr id="143" name="Oval 123"/>
            <p:cNvSpPr>
              <a:spLocks noChangeArrowheads="1"/>
            </p:cNvSpPr>
            <p:nvPr/>
          </p:nvSpPr>
          <p:spPr bwMode="auto">
            <a:xfrm>
              <a:off x="1866900" y="2730501"/>
              <a:ext cx="55563" cy="555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4F81B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FF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44" name="Text Box 124"/>
            <p:cNvSpPr txBox="1">
              <a:spLocks noChangeArrowheads="1"/>
            </p:cNvSpPr>
            <p:nvPr/>
          </p:nvSpPr>
          <p:spPr bwMode="auto">
            <a:xfrm>
              <a:off x="1870075" y="2589213"/>
              <a:ext cx="3129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solidFill>
                    <a:srgbClr val="0000FF"/>
                  </a:solidFill>
                  <a:latin typeface="Times New Roman" charset="0"/>
                  <a:ea typeface="Arial" charset="0"/>
                  <a:cs typeface="Arial" charset="0"/>
                </a:rPr>
                <a:t>q</a:t>
              </a:r>
              <a:endParaRPr lang="en-US" sz="2000" dirty="0">
                <a:solidFill>
                  <a:srgbClr val="0000FF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46" name="AutoShape 125"/>
          <p:cNvSpPr>
            <a:spLocks noChangeArrowheads="1"/>
          </p:cNvSpPr>
          <p:nvPr/>
        </p:nvSpPr>
        <p:spPr bwMode="auto">
          <a:xfrm>
            <a:off x="6083300" y="28448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7" name="AutoShape 125"/>
          <p:cNvSpPr>
            <a:spLocks noChangeArrowheads="1"/>
          </p:cNvSpPr>
          <p:nvPr/>
        </p:nvSpPr>
        <p:spPr bwMode="auto">
          <a:xfrm>
            <a:off x="7378700" y="34036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8" name="AutoShape 125"/>
          <p:cNvSpPr>
            <a:spLocks noChangeArrowheads="1"/>
          </p:cNvSpPr>
          <p:nvPr/>
        </p:nvSpPr>
        <p:spPr bwMode="auto">
          <a:xfrm>
            <a:off x="8128000" y="40005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9" name="AutoShape 125"/>
          <p:cNvSpPr>
            <a:spLocks noChangeArrowheads="1"/>
          </p:cNvSpPr>
          <p:nvPr/>
        </p:nvSpPr>
        <p:spPr bwMode="auto">
          <a:xfrm>
            <a:off x="7708900" y="47371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293888" name="Slide Number Placeholder 2938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8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7" grpId="0" animBg="1"/>
      <p:bldP spid="148" grpId="0" animBg="1"/>
      <p:bldP spid="1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31" name="Text Box 123"/>
          <p:cNvSpPr txBox="1">
            <a:spLocks noChangeArrowheads="1"/>
          </p:cNvSpPr>
          <p:nvPr/>
        </p:nvSpPr>
        <p:spPr bwMode="auto">
          <a:xfrm>
            <a:off x="5905500" y="6400800"/>
            <a:ext cx="3112476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Adapted from slide by </a:t>
            </a:r>
            <a:r>
              <a:rPr lang="en-US" sz="1400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Anna </a:t>
            </a:r>
            <a:r>
              <a:rPr lang="en-US" sz="1400" dirty="0" err="1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Atramentov</a:t>
            </a:r>
            <a:endParaRPr lang="en-US" sz="1400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26" name="Title 125"/>
          <p:cNvSpPr>
            <a:spLocks noGrp="1"/>
          </p:cNvSpPr>
          <p:nvPr>
            <p:ph type="title"/>
          </p:nvPr>
        </p:nvSpPr>
        <p:spPr>
          <a:xfrm>
            <a:off x="342900" y="185738"/>
            <a:ext cx="8229600" cy="1143000"/>
          </a:xfrm>
        </p:spPr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d</a:t>
            </a:r>
            <a:r>
              <a:rPr lang="en-US" dirty="0" smtClean="0"/>
              <a:t> tree query (in 2-d)</a:t>
            </a:r>
            <a:endParaRPr lang="en-US" dirty="0"/>
          </a:p>
        </p:txBody>
      </p:sp>
      <p:sp>
        <p:nvSpPr>
          <p:cNvPr id="293891" name="Line 3"/>
          <p:cNvSpPr>
            <a:spLocks noChangeShapeType="1"/>
          </p:cNvSpPr>
          <p:nvPr/>
        </p:nvSpPr>
        <p:spPr bwMode="auto">
          <a:xfrm>
            <a:off x="422275" y="2979500"/>
            <a:ext cx="1355725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2" name="Line 4"/>
          <p:cNvSpPr>
            <a:spLocks noChangeShapeType="1"/>
          </p:cNvSpPr>
          <p:nvPr/>
        </p:nvSpPr>
        <p:spPr bwMode="auto">
          <a:xfrm>
            <a:off x="422274" y="2293938"/>
            <a:ext cx="1355726" cy="47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3" name="Line 5"/>
          <p:cNvSpPr>
            <a:spLocks noChangeShapeType="1"/>
          </p:cNvSpPr>
          <p:nvPr/>
        </p:nvSpPr>
        <p:spPr bwMode="auto">
          <a:xfrm>
            <a:off x="2517775" y="1549800"/>
            <a:ext cx="8028" cy="7489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4" name="Line 6"/>
          <p:cNvSpPr>
            <a:spLocks noChangeShapeType="1"/>
          </p:cNvSpPr>
          <p:nvPr/>
        </p:nvSpPr>
        <p:spPr bwMode="auto">
          <a:xfrm>
            <a:off x="1108075" y="2972274"/>
            <a:ext cx="0" cy="1485426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5" name="Line 7"/>
          <p:cNvSpPr>
            <a:spLocks noChangeShapeType="1"/>
          </p:cNvSpPr>
          <p:nvPr/>
        </p:nvSpPr>
        <p:spPr bwMode="auto">
          <a:xfrm>
            <a:off x="1790700" y="3779838"/>
            <a:ext cx="1714500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6" name="Line 8"/>
          <p:cNvSpPr>
            <a:spLocks noChangeShapeType="1"/>
          </p:cNvSpPr>
          <p:nvPr/>
        </p:nvSpPr>
        <p:spPr bwMode="auto">
          <a:xfrm>
            <a:off x="2543175" y="2984900"/>
            <a:ext cx="0" cy="7997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7" name="Line 9"/>
          <p:cNvSpPr>
            <a:spLocks noChangeShapeType="1"/>
          </p:cNvSpPr>
          <p:nvPr/>
        </p:nvSpPr>
        <p:spPr bwMode="auto">
          <a:xfrm>
            <a:off x="422274" y="3779838"/>
            <a:ext cx="695326" cy="174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22274" y="1549400"/>
            <a:ext cx="3095626" cy="2901308"/>
            <a:chOff x="408" y="1184"/>
            <a:chExt cx="1368" cy="1372"/>
          </a:xfrm>
        </p:grpSpPr>
        <p:sp>
          <p:nvSpPr>
            <p:cNvPr id="70758" name="Rectangle 11"/>
            <p:cNvSpPr>
              <a:spLocks noChangeArrowheads="1"/>
            </p:cNvSpPr>
            <p:nvPr/>
          </p:nvSpPr>
          <p:spPr bwMode="auto">
            <a:xfrm>
              <a:off x="408" y="1184"/>
              <a:ext cx="1368" cy="1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59" name="Oval 12"/>
            <p:cNvSpPr>
              <a:spLocks noChangeArrowheads="1"/>
            </p:cNvSpPr>
            <p:nvPr/>
          </p:nvSpPr>
          <p:spPr bwMode="auto">
            <a:xfrm>
              <a:off x="648" y="128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0" name="Oval 13"/>
            <p:cNvSpPr>
              <a:spLocks noChangeArrowheads="1"/>
            </p:cNvSpPr>
            <p:nvPr/>
          </p:nvSpPr>
          <p:spPr bwMode="auto">
            <a:xfrm>
              <a:off x="872" y="18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1" name="Oval 14"/>
            <p:cNvSpPr>
              <a:spLocks noChangeArrowheads="1"/>
            </p:cNvSpPr>
            <p:nvPr/>
          </p:nvSpPr>
          <p:spPr bwMode="auto">
            <a:xfrm>
              <a:off x="592" y="208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2" name="Oval 15"/>
            <p:cNvSpPr>
              <a:spLocks noChangeArrowheads="1"/>
            </p:cNvSpPr>
            <p:nvPr/>
          </p:nvSpPr>
          <p:spPr bwMode="auto">
            <a:xfrm>
              <a:off x="43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3" name="Oval 16"/>
            <p:cNvSpPr>
              <a:spLocks noChangeArrowheads="1"/>
            </p:cNvSpPr>
            <p:nvPr/>
          </p:nvSpPr>
          <p:spPr bwMode="auto">
            <a:xfrm>
              <a:off x="87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4" name="Oval 17"/>
            <p:cNvSpPr>
              <a:spLocks noChangeArrowheads="1"/>
            </p:cNvSpPr>
            <p:nvPr/>
          </p:nvSpPr>
          <p:spPr bwMode="auto">
            <a:xfrm>
              <a:off x="1344" y="246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5" name="Oval 18"/>
            <p:cNvSpPr>
              <a:spLocks noChangeArrowheads="1"/>
            </p:cNvSpPr>
            <p:nvPr/>
          </p:nvSpPr>
          <p:spPr bwMode="auto">
            <a:xfrm>
              <a:off x="1152" y="200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6" name="Oval 19"/>
            <p:cNvSpPr>
              <a:spLocks noChangeArrowheads="1"/>
            </p:cNvSpPr>
            <p:nvPr/>
          </p:nvSpPr>
          <p:spPr bwMode="auto">
            <a:xfrm>
              <a:off x="1464" y="202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7" name="Oval 20"/>
            <p:cNvSpPr>
              <a:spLocks noChangeArrowheads="1"/>
            </p:cNvSpPr>
            <p:nvPr/>
          </p:nvSpPr>
          <p:spPr bwMode="auto">
            <a:xfrm>
              <a:off x="1456" y="173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8" name="Oval 21"/>
            <p:cNvSpPr>
              <a:spLocks noChangeArrowheads="1"/>
            </p:cNvSpPr>
            <p:nvPr/>
          </p:nvSpPr>
          <p:spPr bwMode="auto">
            <a:xfrm>
              <a:off x="1224" y="129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9" name="Oval 22"/>
            <p:cNvSpPr>
              <a:spLocks noChangeArrowheads="1"/>
            </p:cNvSpPr>
            <p:nvPr/>
          </p:nvSpPr>
          <p:spPr bwMode="auto">
            <a:xfrm>
              <a:off x="1544" y="14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70" name="Text Box 23"/>
            <p:cNvSpPr txBox="1">
              <a:spLocks noChangeArrowheads="1"/>
            </p:cNvSpPr>
            <p:nvPr/>
          </p:nvSpPr>
          <p:spPr bwMode="auto">
            <a:xfrm>
              <a:off x="672" y="120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70771" name="Text Box 24"/>
            <p:cNvSpPr txBox="1">
              <a:spLocks noChangeArrowheads="1"/>
            </p:cNvSpPr>
            <p:nvPr/>
          </p:nvSpPr>
          <p:spPr bwMode="auto">
            <a:xfrm>
              <a:off x="1563" y="132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7</a:t>
              </a:r>
            </a:p>
          </p:txBody>
        </p:sp>
        <p:sp>
          <p:nvSpPr>
            <p:cNvPr id="70772" name="Text Box 25"/>
            <p:cNvSpPr txBox="1">
              <a:spLocks noChangeArrowheads="1"/>
            </p:cNvSpPr>
            <p:nvPr/>
          </p:nvSpPr>
          <p:spPr bwMode="auto">
            <a:xfrm>
              <a:off x="1098" y="119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6</a:t>
              </a:r>
            </a:p>
          </p:txBody>
        </p:sp>
        <p:sp>
          <p:nvSpPr>
            <p:cNvPr id="70773" name="Text Box 26"/>
            <p:cNvSpPr txBox="1">
              <a:spLocks noChangeArrowheads="1"/>
            </p:cNvSpPr>
            <p:nvPr/>
          </p:nvSpPr>
          <p:spPr bwMode="auto">
            <a:xfrm>
              <a:off x="746" y="171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70774" name="Text Box 27"/>
            <p:cNvSpPr txBox="1">
              <a:spLocks noChangeArrowheads="1"/>
            </p:cNvSpPr>
            <p:nvPr/>
          </p:nvSpPr>
          <p:spPr bwMode="auto">
            <a:xfrm>
              <a:off x="443" y="227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70775" name="Text Box 28"/>
            <p:cNvSpPr txBox="1">
              <a:spLocks noChangeArrowheads="1"/>
            </p:cNvSpPr>
            <p:nvPr/>
          </p:nvSpPr>
          <p:spPr bwMode="auto">
            <a:xfrm>
              <a:off x="470" y="1987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70776" name="Text Box 29"/>
            <p:cNvSpPr txBox="1">
              <a:spLocks noChangeArrowheads="1"/>
            </p:cNvSpPr>
            <p:nvPr/>
          </p:nvSpPr>
          <p:spPr bwMode="auto">
            <a:xfrm>
              <a:off x="892" y="226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0777" name="Text Box 30"/>
            <p:cNvSpPr txBox="1">
              <a:spLocks noChangeArrowheads="1"/>
            </p:cNvSpPr>
            <p:nvPr/>
          </p:nvSpPr>
          <p:spPr bwMode="auto">
            <a:xfrm>
              <a:off x="1176" y="191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</a:p>
          </p:txBody>
        </p:sp>
        <p:sp>
          <p:nvSpPr>
            <p:cNvPr id="70778" name="Text Box 31"/>
            <p:cNvSpPr txBox="1">
              <a:spLocks noChangeArrowheads="1"/>
            </p:cNvSpPr>
            <p:nvPr/>
          </p:nvSpPr>
          <p:spPr bwMode="auto">
            <a:xfrm>
              <a:off x="1326" y="164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</a:p>
          </p:txBody>
        </p:sp>
        <p:sp>
          <p:nvSpPr>
            <p:cNvPr id="70779" name="Text Box 32"/>
            <p:cNvSpPr txBox="1">
              <a:spLocks noChangeArrowheads="1"/>
            </p:cNvSpPr>
            <p:nvPr/>
          </p:nvSpPr>
          <p:spPr bwMode="auto">
            <a:xfrm>
              <a:off x="1468" y="1943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</a:p>
          </p:txBody>
        </p:sp>
        <p:sp>
          <p:nvSpPr>
            <p:cNvPr id="70780" name="Text Box 33"/>
            <p:cNvSpPr txBox="1">
              <a:spLocks noChangeArrowheads="1"/>
            </p:cNvSpPr>
            <p:nvPr/>
          </p:nvSpPr>
          <p:spPr bwMode="auto">
            <a:xfrm>
              <a:off x="1362" y="2381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11</a:t>
              </a:r>
            </a:p>
          </p:txBody>
        </p:sp>
      </p:grpSp>
      <p:sp>
        <p:nvSpPr>
          <p:cNvPr id="293922" name="Text Box 34"/>
          <p:cNvSpPr txBox="1">
            <a:spLocks noChangeArrowheads="1"/>
          </p:cNvSpPr>
          <p:nvPr/>
        </p:nvSpPr>
        <p:spPr bwMode="auto">
          <a:xfrm>
            <a:off x="76200" y="20755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5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70667" name="Text Box 35"/>
          <p:cNvSpPr txBox="1">
            <a:spLocks noChangeArrowheads="1"/>
          </p:cNvSpPr>
          <p:nvPr/>
        </p:nvSpPr>
        <p:spPr bwMode="auto">
          <a:xfrm>
            <a:off x="495299" y="20024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0668" name="Text Box 36"/>
          <p:cNvSpPr txBox="1">
            <a:spLocks noChangeArrowheads="1"/>
          </p:cNvSpPr>
          <p:nvPr/>
        </p:nvSpPr>
        <p:spPr bwMode="auto">
          <a:xfrm>
            <a:off x="1308099" y="18881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656507" y="1153958"/>
            <a:ext cx="414109" cy="3288289"/>
            <a:chOff x="1114" y="997"/>
            <a:chExt cx="183" cy="1555"/>
          </a:xfrm>
        </p:grpSpPr>
        <p:sp>
          <p:nvSpPr>
            <p:cNvPr id="70756" name="Line 38"/>
            <p:cNvSpPr>
              <a:spLocks noChangeShapeType="1"/>
            </p:cNvSpPr>
            <p:nvPr/>
          </p:nvSpPr>
          <p:spPr bwMode="auto">
            <a:xfrm>
              <a:off x="1175" y="1184"/>
              <a:ext cx="1" cy="136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757" name="Text Box 39"/>
            <p:cNvSpPr txBox="1">
              <a:spLocks noChangeArrowheads="1"/>
            </p:cNvSpPr>
            <p:nvPr/>
          </p:nvSpPr>
          <p:spPr bwMode="auto">
            <a:xfrm>
              <a:off x="1114" y="997"/>
              <a:ext cx="18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i="1" baseline="-25000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3929" name="Text Box 41"/>
          <p:cNvSpPr txBox="1">
            <a:spLocks noChangeArrowheads="1"/>
          </p:cNvSpPr>
          <p:nvPr/>
        </p:nvSpPr>
        <p:spPr bwMode="auto">
          <a:xfrm>
            <a:off x="2298700" y="11357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9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0" name="Text Box 42"/>
          <p:cNvSpPr txBox="1">
            <a:spLocks noChangeArrowheads="1"/>
          </p:cNvSpPr>
          <p:nvPr/>
        </p:nvSpPr>
        <p:spPr bwMode="auto">
          <a:xfrm>
            <a:off x="3556000" y="20882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7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1" name="Text Box 43"/>
          <p:cNvSpPr txBox="1">
            <a:spLocks noChangeArrowheads="1"/>
          </p:cNvSpPr>
          <p:nvPr/>
        </p:nvSpPr>
        <p:spPr bwMode="auto">
          <a:xfrm>
            <a:off x="3536950" y="27740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3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2" name="Text Box 44"/>
          <p:cNvSpPr txBox="1">
            <a:spLocks noChangeArrowheads="1"/>
          </p:cNvSpPr>
          <p:nvPr/>
        </p:nvSpPr>
        <p:spPr bwMode="auto">
          <a:xfrm>
            <a:off x="2209800" y="3339188"/>
            <a:ext cx="4955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10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3" name="Text Box 45"/>
          <p:cNvSpPr txBox="1">
            <a:spLocks noChangeArrowheads="1"/>
          </p:cNvSpPr>
          <p:nvPr/>
        </p:nvSpPr>
        <p:spPr bwMode="auto">
          <a:xfrm>
            <a:off x="3562350" y="35868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6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4" name="Text Box 46"/>
          <p:cNvSpPr txBox="1">
            <a:spLocks noChangeArrowheads="1"/>
          </p:cNvSpPr>
          <p:nvPr/>
        </p:nvSpPr>
        <p:spPr bwMode="auto">
          <a:xfrm>
            <a:off x="889000" y="44631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4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5" name="Text Box 47"/>
          <p:cNvSpPr txBox="1">
            <a:spLocks noChangeArrowheads="1"/>
          </p:cNvSpPr>
          <p:nvPr/>
        </p:nvSpPr>
        <p:spPr bwMode="auto">
          <a:xfrm>
            <a:off x="101600" y="35296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8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6" name="Text Box 48"/>
          <p:cNvSpPr txBox="1">
            <a:spLocks noChangeArrowheads="1"/>
          </p:cNvSpPr>
          <p:nvPr/>
        </p:nvSpPr>
        <p:spPr bwMode="auto">
          <a:xfrm>
            <a:off x="101600" y="27422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2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grpSp>
        <p:nvGrpSpPr>
          <p:cNvPr id="4" name="Group 129"/>
          <p:cNvGrpSpPr/>
          <p:nvPr/>
        </p:nvGrpSpPr>
        <p:grpSpPr>
          <a:xfrm>
            <a:off x="5918200" y="3221038"/>
            <a:ext cx="520700" cy="366712"/>
            <a:chOff x="5918200" y="3221038"/>
            <a:chExt cx="520700" cy="366712"/>
          </a:xfrm>
        </p:grpSpPr>
        <p:sp>
          <p:nvSpPr>
            <p:cNvPr id="293937" name="Oval 49"/>
            <p:cNvSpPr>
              <a:spLocks noChangeArrowheads="1"/>
            </p:cNvSpPr>
            <p:nvPr/>
          </p:nvSpPr>
          <p:spPr bwMode="auto">
            <a:xfrm>
              <a:off x="5918200" y="327818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38" name="Text Box 50"/>
            <p:cNvSpPr txBox="1">
              <a:spLocks noChangeArrowheads="1"/>
            </p:cNvSpPr>
            <p:nvPr/>
          </p:nvSpPr>
          <p:spPr bwMode="auto">
            <a:xfrm>
              <a:off x="6022975" y="32210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93961" name="AutoShape 73"/>
          <p:cNvCxnSpPr>
            <a:cxnSpLocks noChangeShapeType="1"/>
            <a:stCxn id="293943" idx="5"/>
            <a:endCxn id="293950" idx="0"/>
          </p:cNvCxnSpPr>
          <p:nvPr/>
        </p:nvCxnSpPr>
        <p:spPr bwMode="auto">
          <a:xfrm>
            <a:off x="8375650" y="4700588"/>
            <a:ext cx="222250" cy="450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5" name="Group 130"/>
          <p:cNvGrpSpPr/>
          <p:nvPr/>
        </p:nvGrpSpPr>
        <p:grpSpPr>
          <a:xfrm>
            <a:off x="4718050" y="3538538"/>
            <a:ext cx="1276350" cy="614363"/>
            <a:chOff x="4718050" y="3538538"/>
            <a:chExt cx="1276350" cy="614363"/>
          </a:xfrm>
        </p:grpSpPr>
        <p:sp>
          <p:nvSpPr>
            <p:cNvPr id="293939" name="Oval 51"/>
            <p:cNvSpPr>
              <a:spLocks noChangeArrowheads="1"/>
            </p:cNvSpPr>
            <p:nvPr/>
          </p:nvSpPr>
          <p:spPr bwMode="auto">
            <a:xfrm>
              <a:off x="4718050" y="38433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1" name="AutoShape 53"/>
            <p:cNvCxnSpPr>
              <a:cxnSpLocks noChangeShapeType="1"/>
              <a:stCxn id="293937" idx="3"/>
              <a:endCxn id="293939" idx="0"/>
            </p:cNvCxnSpPr>
            <p:nvPr/>
          </p:nvCxnSpPr>
          <p:spPr bwMode="auto">
            <a:xfrm flipH="1">
              <a:off x="4978400" y="3538538"/>
              <a:ext cx="1016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2" name="Text Box 84"/>
            <p:cNvSpPr txBox="1">
              <a:spLocks noChangeArrowheads="1"/>
            </p:cNvSpPr>
            <p:nvPr/>
          </p:nvSpPr>
          <p:spPr bwMode="auto">
            <a:xfrm>
              <a:off x="4810125" y="3786189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131"/>
          <p:cNvGrpSpPr/>
          <p:nvPr/>
        </p:nvGrpSpPr>
        <p:grpSpPr>
          <a:xfrm>
            <a:off x="6362700" y="3538538"/>
            <a:ext cx="1333500" cy="595312"/>
            <a:chOff x="6362700" y="3538538"/>
            <a:chExt cx="1333500" cy="595312"/>
          </a:xfrm>
        </p:grpSpPr>
        <p:sp>
          <p:nvSpPr>
            <p:cNvPr id="293940" name="Oval 52"/>
            <p:cNvSpPr>
              <a:spLocks noChangeArrowheads="1"/>
            </p:cNvSpPr>
            <p:nvPr/>
          </p:nvSpPr>
          <p:spPr bwMode="auto">
            <a:xfrm>
              <a:off x="7175500" y="3817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2" name="AutoShape 54"/>
            <p:cNvCxnSpPr>
              <a:cxnSpLocks noChangeShapeType="1"/>
              <a:stCxn id="293937" idx="5"/>
              <a:endCxn id="293940" idx="0"/>
            </p:cNvCxnSpPr>
            <p:nvPr/>
          </p:nvCxnSpPr>
          <p:spPr bwMode="auto">
            <a:xfrm>
              <a:off x="6362700" y="3538538"/>
              <a:ext cx="1073150" cy="279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3" name="Text Box 85"/>
            <p:cNvSpPr txBox="1">
              <a:spLocks noChangeArrowheads="1"/>
            </p:cNvSpPr>
            <p:nvPr/>
          </p:nvSpPr>
          <p:spPr bwMode="auto">
            <a:xfrm>
              <a:off x="7273925" y="37671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134"/>
          <p:cNvGrpSpPr/>
          <p:nvPr/>
        </p:nvGrpSpPr>
        <p:grpSpPr>
          <a:xfrm>
            <a:off x="4032250" y="4103688"/>
            <a:ext cx="762000" cy="652462"/>
            <a:chOff x="4032250" y="4103688"/>
            <a:chExt cx="762000" cy="652462"/>
          </a:xfrm>
        </p:grpSpPr>
        <p:sp>
          <p:nvSpPr>
            <p:cNvPr id="293946" name="Oval 58"/>
            <p:cNvSpPr>
              <a:spLocks noChangeArrowheads="1"/>
            </p:cNvSpPr>
            <p:nvPr/>
          </p:nvSpPr>
          <p:spPr bwMode="auto">
            <a:xfrm>
              <a:off x="40322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4" name="AutoShape 66"/>
            <p:cNvCxnSpPr>
              <a:cxnSpLocks noChangeShapeType="1"/>
              <a:stCxn id="293939" idx="3"/>
              <a:endCxn id="293946" idx="0"/>
            </p:cNvCxnSpPr>
            <p:nvPr/>
          </p:nvCxnSpPr>
          <p:spPr bwMode="auto">
            <a:xfrm flipH="1">
              <a:off x="4292600" y="4103688"/>
              <a:ext cx="501650" cy="3365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4" name="Text Box 86"/>
            <p:cNvSpPr txBox="1">
              <a:spLocks noChangeArrowheads="1"/>
            </p:cNvSpPr>
            <p:nvPr/>
          </p:nvSpPr>
          <p:spPr bwMode="auto">
            <a:xfrm>
              <a:off x="41243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136"/>
          <p:cNvGrpSpPr/>
          <p:nvPr/>
        </p:nvGrpSpPr>
        <p:grpSpPr>
          <a:xfrm>
            <a:off x="5162550" y="4103688"/>
            <a:ext cx="711200" cy="652462"/>
            <a:chOff x="5162550" y="4103688"/>
            <a:chExt cx="711200" cy="652462"/>
          </a:xfrm>
        </p:grpSpPr>
        <p:sp>
          <p:nvSpPr>
            <p:cNvPr id="293945" name="Oval 57"/>
            <p:cNvSpPr>
              <a:spLocks noChangeArrowheads="1"/>
            </p:cNvSpPr>
            <p:nvPr/>
          </p:nvSpPr>
          <p:spPr bwMode="auto">
            <a:xfrm>
              <a:off x="53530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5" name="AutoShape 67"/>
            <p:cNvCxnSpPr>
              <a:cxnSpLocks noChangeShapeType="1"/>
              <a:stCxn id="293939" idx="5"/>
              <a:endCxn id="293945" idx="1"/>
            </p:cNvCxnSpPr>
            <p:nvPr/>
          </p:nvCxnSpPr>
          <p:spPr bwMode="auto">
            <a:xfrm>
              <a:off x="5162550" y="4103688"/>
              <a:ext cx="26670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5" name="Text Box 87"/>
            <p:cNvSpPr txBox="1">
              <a:spLocks noChangeArrowheads="1"/>
            </p:cNvSpPr>
            <p:nvPr/>
          </p:nvSpPr>
          <p:spPr bwMode="auto">
            <a:xfrm>
              <a:off x="54578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" name="Group 139"/>
          <p:cNvGrpSpPr/>
          <p:nvPr/>
        </p:nvGrpSpPr>
        <p:grpSpPr>
          <a:xfrm>
            <a:off x="6584950" y="4078288"/>
            <a:ext cx="666750" cy="680482"/>
            <a:chOff x="6584950" y="4078288"/>
            <a:chExt cx="666750" cy="680482"/>
          </a:xfrm>
        </p:grpSpPr>
        <p:sp>
          <p:nvSpPr>
            <p:cNvPr id="293944" name="Oval 56"/>
            <p:cNvSpPr>
              <a:spLocks noChangeArrowheads="1"/>
            </p:cNvSpPr>
            <p:nvPr/>
          </p:nvSpPr>
          <p:spPr bwMode="auto">
            <a:xfrm>
              <a:off x="6584950" y="4452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0" name="Group 138"/>
            <p:cNvGrpSpPr/>
            <p:nvPr/>
          </p:nvGrpSpPr>
          <p:grpSpPr>
            <a:xfrm>
              <a:off x="6677025" y="4078288"/>
              <a:ext cx="574675" cy="680482"/>
              <a:chOff x="6677025" y="4078288"/>
              <a:chExt cx="574675" cy="680482"/>
            </a:xfrm>
          </p:grpSpPr>
          <p:cxnSp>
            <p:nvCxnSpPr>
              <p:cNvPr id="293956" name="AutoShape 68"/>
              <p:cNvCxnSpPr>
                <a:cxnSpLocks noChangeShapeType="1"/>
                <a:stCxn id="293940" idx="3"/>
                <a:endCxn id="293944" idx="0"/>
              </p:cNvCxnSpPr>
              <p:nvPr/>
            </p:nvCxnSpPr>
            <p:spPr bwMode="auto">
              <a:xfrm flipH="1">
                <a:off x="6845300" y="4078288"/>
                <a:ext cx="406400" cy="3746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6" name="Text Box 88"/>
              <p:cNvSpPr txBox="1">
                <a:spLocks noChangeArrowheads="1"/>
              </p:cNvSpPr>
              <p:nvPr/>
            </p:nvSpPr>
            <p:spPr bwMode="auto">
              <a:xfrm>
                <a:off x="66770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1" name="Group 133"/>
          <p:cNvGrpSpPr/>
          <p:nvPr/>
        </p:nvGrpSpPr>
        <p:grpSpPr>
          <a:xfrm>
            <a:off x="7620000" y="4078288"/>
            <a:ext cx="831850" cy="680482"/>
            <a:chOff x="7620000" y="4078288"/>
            <a:chExt cx="831850" cy="680482"/>
          </a:xfrm>
        </p:grpSpPr>
        <p:sp>
          <p:nvSpPr>
            <p:cNvPr id="293943" name="Oval 55"/>
            <p:cNvSpPr>
              <a:spLocks noChangeArrowheads="1"/>
            </p:cNvSpPr>
            <p:nvPr/>
          </p:nvSpPr>
          <p:spPr bwMode="auto">
            <a:xfrm>
              <a:off x="79311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2" name="Group 132"/>
            <p:cNvGrpSpPr/>
            <p:nvPr/>
          </p:nvGrpSpPr>
          <p:grpSpPr>
            <a:xfrm>
              <a:off x="7620000" y="4078288"/>
              <a:ext cx="769720" cy="680482"/>
              <a:chOff x="7620000" y="4078288"/>
              <a:chExt cx="769720" cy="680482"/>
            </a:xfrm>
          </p:grpSpPr>
          <p:cxnSp>
            <p:nvCxnSpPr>
              <p:cNvPr id="293957" name="AutoShape 69"/>
              <p:cNvCxnSpPr>
                <a:cxnSpLocks noChangeShapeType="1"/>
                <a:stCxn id="293940" idx="5"/>
                <a:endCxn id="293943" idx="0"/>
              </p:cNvCxnSpPr>
              <p:nvPr/>
            </p:nvCxnSpPr>
            <p:spPr bwMode="auto">
              <a:xfrm>
                <a:off x="7620000" y="4078288"/>
                <a:ext cx="571500" cy="3619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7" name="Text Box 89"/>
              <p:cNvSpPr txBox="1">
                <a:spLocks noChangeArrowheads="1"/>
              </p:cNvSpPr>
              <p:nvPr/>
            </p:nvSpPr>
            <p:spPr bwMode="auto">
              <a:xfrm>
                <a:off x="80359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3" name="Group 143"/>
          <p:cNvGrpSpPr/>
          <p:nvPr/>
        </p:nvGrpSpPr>
        <p:grpSpPr>
          <a:xfrm>
            <a:off x="3302000" y="4700588"/>
            <a:ext cx="952500" cy="1522412"/>
            <a:chOff x="3302000" y="4700588"/>
            <a:chExt cx="952500" cy="1522412"/>
          </a:xfrm>
        </p:grpSpPr>
        <p:sp>
          <p:nvSpPr>
            <p:cNvPr id="293947" name="Oval 59"/>
            <p:cNvSpPr>
              <a:spLocks noChangeArrowheads="1"/>
            </p:cNvSpPr>
            <p:nvPr/>
          </p:nvSpPr>
          <p:spPr bwMode="auto">
            <a:xfrm>
              <a:off x="353060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48" name="Text Box 60"/>
            <p:cNvSpPr txBox="1">
              <a:spLocks noChangeArrowheads="1"/>
            </p:cNvSpPr>
            <p:nvPr/>
          </p:nvSpPr>
          <p:spPr bwMode="auto">
            <a:xfrm>
              <a:off x="3622675" y="509428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14" name="Group 63"/>
            <p:cNvGrpSpPr>
              <a:grpSpLocks/>
            </p:cNvGrpSpPr>
            <p:nvPr/>
          </p:nvGrpSpPr>
          <p:grpSpPr bwMode="auto">
            <a:xfrm>
              <a:off x="3302000" y="5856288"/>
              <a:ext cx="330200" cy="366712"/>
              <a:chOff x="2040" y="3676"/>
              <a:chExt cx="208" cy="231"/>
            </a:xfrm>
          </p:grpSpPr>
          <p:sp>
            <p:nvSpPr>
              <p:cNvPr id="70754" name="Text Box 64"/>
              <p:cNvSpPr txBox="1">
                <a:spLocks noChangeArrowheads="1"/>
              </p:cNvSpPr>
              <p:nvPr/>
            </p:nvSpPr>
            <p:spPr bwMode="auto">
              <a:xfrm>
                <a:off x="204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0755" name="Rectangle 65"/>
              <p:cNvSpPr>
                <a:spLocks noChangeArrowheads="1"/>
              </p:cNvSpPr>
              <p:nvPr/>
            </p:nvSpPr>
            <p:spPr bwMode="auto">
              <a:xfrm>
                <a:off x="20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293964" name="AutoShape 76"/>
            <p:cNvCxnSpPr>
              <a:cxnSpLocks noChangeShapeType="1"/>
              <a:stCxn id="293946" idx="3"/>
              <a:endCxn id="293947" idx="0"/>
            </p:cNvCxnSpPr>
            <p:nvPr/>
          </p:nvCxnSpPr>
          <p:spPr bwMode="auto">
            <a:xfrm flipH="1">
              <a:off x="3790950" y="4700588"/>
              <a:ext cx="3175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6" name="AutoShape 78"/>
            <p:cNvCxnSpPr>
              <a:cxnSpLocks noChangeShapeType="1"/>
              <a:stCxn id="293947" idx="5"/>
              <a:endCxn id="70752" idx="0"/>
            </p:cNvCxnSpPr>
            <p:nvPr/>
          </p:nvCxnSpPr>
          <p:spPr bwMode="auto">
            <a:xfrm>
              <a:off x="3975100" y="5411788"/>
              <a:ext cx="1143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7" name="AutoShape 79"/>
            <p:cNvCxnSpPr>
              <a:cxnSpLocks noChangeShapeType="1"/>
              <a:stCxn id="293947" idx="3"/>
              <a:endCxn id="70755" idx="0"/>
            </p:cNvCxnSpPr>
            <p:nvPr/>
          </p:nvCxnSpPr>
          <p:spPr bwMode="auto">
            <a:xfrm flipH="1">
              <a:off x="3467100" y="5411788"/>
              <a:ext cx="1397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5" name="Group 92"/>
            <p:cNvGrpSpPr>
              <a:grpSpLocks/>
            </p:cNvGrpSpPr>
            <p:nvPr/>
          </p:nvGrpSpPr>
          <p:grpSpPr bwMode="auto">
            <a:xfrm>
              <a:off x="3924300" y="5856288"/>
              <a:ext cx="330200" cy="366712"/>
              <a:chOff x="2416" y="3676"/>
              <a:chExt cx="208" cy="231"/>
            </a:xfrm>
          </p:grpSpPr>
          <p:sp>
            <p:nvSpPr>
              <p:cNvPr id="70752" name="Rectangle 93"/>
              <p:cNvSpPr>
                <a:spLocks noChangeArrowheads="1"/>
              </p:cNvSpPr>
              <p:nvPr/>
            </p:nvSpPr>
            <p:spPr bwMode="auto">
              <a:xfrm>
                <a:off x="241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3" name="Text Box 94"/>
              <p:cNvSpPr txBox="1">
                <a:spLocks noChangeArrowheads="1"/>
              </p:cNvSpPr>
              <p:nvPr/>
            </p:nvSpPr>
            <p:spPr bwMode="auto">
              <a:xfrm>
                <a:off x="243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</p:grpSp>
      </p:grpSp>
      <p:grpSp>
        <p:nvGrpSpPr>
          <p:cNvPr id="16" name="Group 135"/>
          <p:cNvGrpSpPr/>
          <p:nvPr/>
        </p:nvGrpSpPr>
        <p:grpSpPr>
          <a:xfrm>
            <a:off x="4457700" y="4700588"/>
            <a:ext cx="330200" cy="798512"/>
            <a:chOff x="4457700" y="4700588"/>
            <a:chExt cx="330200" cy="798512"/>
          </a:xfrm>
        </p:grpSpPr>
        <p:cxnSp>
          <p:nvCxnSpPr>
            <p:cNvPr id="293965" name="AutoShape 77"/>
            <p:cNvCxnSpPr>
              <a:cxnSpLocks noChangeShapeType="1"/>
              <a:stCxn id="293946" idx="5"/>
              <a:endCxn id="70750" idx="0"/>
            </p:cNvCxnSpPr>
            <p:nvPr/>
          </p:nvCxnSpPr>
          <p:spPr bwMode="auto">
            <a:xfrm>
              <a:off x="4476750" y="47005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95"/>
            <p:cNvGrpSpPr>
              <a:grpSpLocks/>
            </p:cNvGrpSpPr>
            <p:nvPr/>
          </p:nvGrpSpPr>
          <p:grpSpPr bwMode="auto">
            <a:xfrm>
              <a:off x="4457700" y="5132388"/>
              <a:ext cx="330200" cy="366712"/>
              <a:chOff x="2760" y="3220"/>
              <a:chExt cx="208" cy="231"/>
            </a:xfrm>
          </p:grpSpPr>
          <p:sp>
            <p:nvSpPr>
              <p:cNvPr id="70750" name="Rectangle 96"/>
              <p:cNvSpPr>
                <a:spLocks noChangeArrowheads="1"/>
              </p:cNvSpPr>
              <p:nvPr/>
            </p:nvSpPr>
            <p:spPr bwMode="auto">
              <a:xfrm>
                <a:off x="2760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1" name="Text Box 97"/>
              <p:cNvSpPr txBox="1">
                <a:spLocks noChangeArrowheads="1"/>
              </p:cNvSpPr>
              <p:nvPr/>
            </p:nvSpPr>
            <p:spPr bwMode="auto">
              <a:xfrm>
                <a:off x="2770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</p:grpSp>
      </p:grpSp>
      <p:grpSp>
        <p:nvGrpSpPr>
          <p:cNvPr id="18" name="Group 137"/>
          <p:cNvGrpSpPr/>
          <p:nvPr/>
        </p:nvGrpSpPr>
        <p:grpSpPr>
          <a:xfrm>
            <a:off x="5130800" y="4700588"/>
            <a:ext cx="914400" cy="798512"/>
            <a:chOff x="5130800" y="4700588"/>
            <a:chExt cx="914400" cy="798512"/>
          </a:xfrm>
        </p:grpSpPr>
        <p:cxnSp>
          <p:nvCxnSpPr>
            <p:cNvPr id="293962" name="AutoShape 74"/>
            <p:cNvCxnSpPr>
              <a:cxnSpLocks noChangeShapeType="1"/>
              <a:stCxn id="293945" idx="5"/>
              <a:endCxn id="70746" idx="0"/>
            </p:cNvCxnSpPr>
            <p:nvPr/>
          </p:nvCxnSpPr>
          <p:spPr bwMode="auto">
            <a:xfrm>
              <a:off x="5797550" y="4700588"/>
              <a:ext cx="825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3" name="AutoShape 75"/>
            <p:cNvCxnSpPr>
              <a:cxnSpLocks noChangeShapeType="1"/>
              <a:stCxn id="293945" idx="3"/>
              <a:endCxn id="70748" idx="0"/>
            </p:cNvCxnSpPr>
            <p:nvPr/>
          </p:nvCxnSpPr>
          <p:spPr bwMode="auto">
            <a:xfrm flipH="1">
              <a:off x="52959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" name="Group 98"/>
            <p:cNvGrpSpPr>
              <a:grpSpLocks/>
            </p:cNvGrpSpPr>
            <p:nvPr/>
          </p:nvGrpSpPr>
          <p:grpSpPr bwMode="auto">
            <a:xfrm>
              <a:off x="5130800" y="5132388"/>
              <a:ext cx="330200" cy="366712"/>
              <a:chOff x="3184" y="3220"/>
              <a:chExt cx="208" cy="231"/>
            </a:xfrm>
          </p:grpSpPr>
          <p:sp>
            <p:nvSpPr>
              <p:cNvPr id="70748" name="Rectangle 99"/>
              <p:cNvSpPr>
                <a:spLocks noChangeArrowheads="1"/>
              </p:cNvSpPr>
              <p:nvPr/>
            </p:nvSpPr>
            <p:spPr bwMode="auto">
              <a:xfrm>
                <a:off x="3184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9" name="Text Box 100"/>
              <p:cNvSpPr txBox="1">
                <a:spLocks noChangeArrowheads="1"/>
              </p:cNvSpPr>
              <p:nvPr/>
            </p:nvSpPr>
            <p:spPr bwMode="auto">
              <a:xfrm>
                <a:off x="3198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5</a:t>
                </a:r>
              </a:p>
            </p:txBody>
          </p:sp>
        </p:grpSp>
        <p:grpSp>
          <p:nvGrpSpPr>
            <p:cNvPr id="20" name="Group 101"/>
            <p:cNvGrpSpPr>
              <a:grpSpLocks/>
            </p:cNvGrpSpPr>
            <p:nvPr/>
          </p:nvGrpSpPr>
          <p:grpSpPr bwMode="auto">
            <a:xfrm>
              <a:off x="5715000" y="5132388"/>
              <a:ext cx="330200" cy="366712"/>
              <a:chOff x="3552" y="3220"/>
              <a:chExt cx="208" cy="231"/>
            </a:xfrm>
          </p:grpSpPr>
          <p:sp>
            <p:nvSpPr>
              <p:cNvPr id="70746" name="Rectangle 102"/>
              <p:cNvSpPr>
                <a:spLocks noChangeArrowheads="1"/>
              </p:cNvSpPr>
              <p:nvPr/>
            </p:nvSpPr>
            <p:spPr bwMode="auto">
              <a:xfrm>
                <a:off x="35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7" name="Text Box 103"/>
              <p:cNvSpPr txBox="1">
                <a:spLocks noChangeArrowheads="1"/>
              </p:cNvSpPr>
              <p:nvPr/>
            </p:nvSpPr>
            <p:spPr bwMode="auto">
              <a:xfrm>
                <a:off x="3566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</p:grpSp>
      </p:grpSp>
      <p:grpSp>
        <p:nvGrpSpPr>
          <p:cNvPr id="21" name="Group 140"/>
          <p:cNvGrpSpPr/>
          <p:nvPr/>
        </p:nvGrpSpPr>
        <p:grpSpPr>
          <a:xfrm>
            <a:off x="6315075" y="4713288"/>
            <a:ext cx="412750" cy="785812"/>
            <a:chOff x="6315075" y="4713288"/>
            <a:chExt cx="412750" cy="785812"/>
          </a:xfrm>
        </p:grpSpPr>
        <p:cxnSp>
          <p:nvCxnSpPr>
            <p:cNvPr id="293958" name="AutoShape 70"/>
            <p:cNvCxnSpPr>
              <a:cxnSpLocks noChangeShapeType="1"/>
              <a:stCxn id="293944" idx="3"/>
              <a:endCxn id="70744" idx="0"/>
            </p:cNvCxnSpPr>
            <p:nvPr/>
          </p:nvCxnSpPr>
          <p:spPr bwMode="auto">
            <a:xfrm flipH="1">
              <a:off x="6515100" y="4713288"/>
              <a:ext cx="1460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2" name="Group 104"/>
            <p:cNvGrpSpPr>
              <a:grpSpLocks/>
            </p:cNvGrpSpPr>
            <p:nvPr/>
          </p:nvGrpSpPr>
          <p:grpSpPr bwMode="auto">
            <a:xfrm>
              <a:off x="6315075" y="5132388"/>
              <a:ext cx="412750" cy="366712"/>
              <a:chOff x="3930" y="3220"/>
              <a:chExt cx="260" cy="231"/>
            </a:xfrm>
          </p:grpSpPr>
          <p:sp>
            <p:nvSpPr>
              <p:cNvPr id="70744" name="Rectangle 105"/>
              <p:cNvSpPr>
                <a:spLocks noChangeArrowheads="1"/>
              </p:cNvSpPr>
              <p:nvPr/>
            </p:nvSpPr>
            <p:spPr bwMode="auto">
              <a:xfrm>
                <a:off x="39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5" name="Text Box 106"/>
              <p:cNvSpPr txBox="1">
                <a:spLocks noChangeArrowheads="1"/>
              </p:cNvSpPr>
              <p:nvPr/>
            </p:nvSpPr>
            <p:spPr bwMode="auto">
              <a:xfrm>
                <a:off x="3930" y="3220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11</a:t>
                </a:r>
              </a:p>
            </p:txBody>
          </p:sp>
        </p:grpSp>
      </p:grpSp>
      <p:grpSp>
        <p:nvGrpSpPr>
          <p:cNvPr id="23" name="Group 144"/>
          <p:cNvGrpSpPr/>
          <p:nvPr/>
        </p:nvGrpSpPr>
        <p:grpSpPr>
          <a:xfrm>
            <a:off x="6705600" y="4713288"/>
            <a:ext cx="968375" cy="1509712"/>
            <a:chOff x="6705600" y="4713288"/>
            <a:chExt cx="968375" cy="1509712"/>
          </a:xfrm>
        </p:grpSpPr>
        <p:sp>
          <p:nvSpPr>
            <p:cNvPr id="293949" name="Oval 61"/>
            <p:cNvSpPr>
              <a:spLocks noChangeArrowheads="1"/>
            </p:cNvSpPr>
            <p:nvPr/>
          </p:nvSpPr>
          <p:spPr bwMode="auto">
            <a:xfrm>
              <a:off x="6940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9" name="AutoShape 71"/>
            <p:cNvCxnSpPr>
              <a:cxnSpLocks noChangeShapeType="1"/>
              <a:stCxn id="293944" idx="5"/>
              <a:endCxn id="293949" idx="0"/>
            </p:cNvCxnSpPr>
            <p:nvPr/>
          </p:nvCxnSpPr>
          <p:spPr bwMode="auto">
            <a:xfrm>
              <a:off x="7029450" y="4713288"/>
              <a:ext cx="1714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8" name="AutoShape 80"/>
            <p:cNvCxnSpPr>
              <a:cxnSpLocks noChangeShapeType="1"/>
              <a:stCxn id="293949" idx="5"/>
              <a:endCxn id="70740" idx="0"/>
            </p:cNvCxnSpPr>
            <p:nvPr/>
          </p:nvCxnSpPr>
          <p:spPr bwMode="auto">
            <a:xfrm>
              <a:off x="738505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1" name="AutoShape 83"/>
            <p:cNvCxnSpPr>
              <a:cxnSpLocks noChangeShapeType="1"/>
              <a:stCxn id="293949" idx="3"/>
              <a:endCxn id="70742" idx="0"/>
            </p:cNvCxnSpPr>
            <p:nvPr/>
          </p:nvCxnSpPr>
          <p:spPr bwMode="auto">
            <a:xfrm flipH="1">
              <a:off x="6870700" y="54117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9" name="Text Box 91"/>
            <p:cNvSpPr txBox="1">
              <a:spLocks noChangeArrowheads="1"/>
            </p:cNvSpPr>
            <p:nvPr/>
          </p:nvSpPr>
          <p:spPr bwMode="auto">
            <a:xfrm>
              <a:off x="7000875" y="5100638"/>
              <a:ext cx="4000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4" name="Group 107"/>
            <p:cNvGrpSpPr>
              <a:grpSpLocks/>
            </p:cNvGrpSpPr>
            <p:nvPr/>
          </p:nvGrpSpPr>
          <p:grpSpPr bwMode="auto">
            <a:xfrm>
              <a:off x="6705600" y="5856288"/>
              <a:ext cx="330200" cy="366712"/>
              <a:chOff x="4176" y="3676"/>
              <a:chExt cx="208" cy="231"/>
            </a:xfrm>
          </p:grpSpPr>
          <p:sp>
            <p:nvSpPr>
              <p:cNvPr id="70742" name="Rectangle 108"/>
              <p:cNvSpPr>
                <a:spLocks noChangeArrowheads="1"/>
              </p:cNvSpPr>
              <p:nvPr/>
            </p:nvSpPr>
            <p:spPr bwMode="auto">
              <a:xfrm>
                <a:off x="417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3" name="Text Box 109"/>
              <p:cNvSpPr txBox="1">
                <a:spLocks noChangeArrowheads="1"/>
              </p:cNvSpPr>
              <p:nvPr/>
            </p:nvSpPr>
            <p:spPr bwMode="auto">
              <a:xfrm>
                <a:off x="418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9</a:t>
                </a:r>
              </a:p>
            </p:txBody>
          </p:sp>
        </p:grpSp>
        <p:grpSp>
          <p:nvGrpSpPr>
            <p:cNvPr id="25" name="Group 110"/>
            <p:cNvGrpSpPr>
              <a:grpSpLocks/>
            </p:cNvGrpSpPr>
            <p:nvPr/>
          </p:nvGrpSpPr>
          <p:grpSpPr bwMode="auto">
            <a:xfrm>
              <a:off x="7261225" y="5856288"/>
              <a:ext cx="412750" cy="366712"/>
              <a:chOff x="4518" y="3676"/>
              <a:chExt cx="260" cy="231"/>
            </a:xfrm>
          </p:grpSpPr>
          <p:sp>
            <p:nvSpPr>
              <p:cNvPr id="70740" name="Rectangle 111"/>
              <p:cNvSpPr>
                <a:spLocks noChangeArrowheads="1"/>
              </p:cNvSpPr>
              <p:nvPr/>
            </p:nvSpPr>
            <p:spPr bwMode="auto">
              <a:xfrm>
                <a:off x="4552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1" name="Text Box 112"/>
              <p:cNvSpPr txBox="1">
                <a:spLocks noChangeArrowheads="1"/>
              </p:cNvSpPr>
              <p:nvPr/>
            </p:nvSpPr>
            <p:spPr bwMode="auto">
              <a:xfrm>
                <a:off x="4518" y="3676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10</a:t>
                </a:r>
              </a:p>
            </p:txBody>
          </p:sp>
        </p:grpSp>
      </p:grpSp>
      <p:grpSp>
        <p:nvGrpSpPr>
          <p:cNvPr id="26" name="Group 142"/>
          <p:cNvGrpSpPr/>
          <p:nvPr/>
        </p:nvGrpSpPr>
        <p:grpSpPr>
          <a:xfrm>
            <a:off x="7708900" y="4700588"/>
            <a:ext cx="330200" cy="798512"/>
            <a:chOff x="7708900" y="4700588"/>
            <a:chExt cx="330200" cy="798512"/>
          </a:xfrm>
        </p:grpSpPr>
        <p:cxnSp>
          <p:nvCxnSpPr>
            <p:cNvPr id="293960" name="AutoShape 72"/>
            <p:cNvCxnSpPr>
              <a:cxnSpLocks noChangeShapeType="1"/>
              <a:stCxn id="293943" idx="3"/>
              <a:endCxn id="70738" idx="0"/>
            </p:cNvCxnSpPr>
            <p:nvPr/>
          </p:nvCxnSpPr>
          <p:spPr bwMode="auto">
            <a:xfrm flipH="1">
              <a:off x="78740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7" name="Group 113"/>
            <p:cNvGrpSpPr>
              <a:grpSpLocks/>
            </p:cNvGrpSpPr>
            <p:nvPr/>
          </p:nvGrpSpPr>
          <p:grpSpPr bwMode="auto">
            <a:xfrm>
              <a:off x="7708900" y="5132388"/>
              <a:ext cx="330200" cy="366712"/>
              <a:chOff x="4808" y="3220"/>
              <a:chExt cx="208" cy="231"/>
            </a:xfrm>
          </p:grpSpPr>
          <p:sp>
            <p:nvSpPr>
              <p:cNvPr id="70738" name="Rectangle 114"/>
              <p:cNvSpPr>
                <a:spLocks noChangeArrowheads="1"/>
              </p:cNvSpPr>
              <p:nvPr/>
            </p:nvSpPr>
            <p:spPr bwMode="auto">
              <a:xfrm>
                <a:off x="4808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9" name="Text Box 115"/>
              <p:cNvSpPr txBox="1">
                <a:spLocks noChangeArrowheads="1"/>
              </p:cNvSpPr>
              <p:nvPr/>
            </p:nvSpPr>
            <p:spPr bwMode="auto">
              <a:xfrm>
                <a:off x="4822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8</a:t>
                </a:r>
              </a:p>
            </p:txBody>
          </p:sp>
        </p:grpSp>
      </p:grpSp>
      <p:grpSp>
        <p:nvGrpSpPr>
          <p:cNvPr id="28" name="Group 145"/>
          <p:cNvGrpSpPr/>
          <p:nvPr/>
        </p:nvGrpSpPr>
        <p:grpSpPr>
          <a:xfrm>
            <a:off x="8153400" y="5100638"/>
            <a:ext cx="901700" cy="1122362"/>
            <a:chOff x="8153400" y="5100638"/>
            <a:chExt cx="901700" cy="1122362"/>
          </a:xfrm>
        </p:grpSpPr>
        <p:sp>
          <p:nvSpPr>
            <p:cNvPr id="293950" name="Oval 62"/>
            <p:cNvSpPr>
              <a:spLocks noChangeArrowheads="1"/>
            </p:cNvSpPr>
            <p:nvPr/>
          </p:nvSpPr>
          <p:spPr bwMode="auto">
            <a:xfrm>
              <a:off x="8337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69" name="AutoShape 81"/>
            <p:cNvCxnSpPr>
              <a:cxnSpLocks noChangeShapeType="1"/>
              <a:stCxn id="293950" idx="5"/>
              <a:endCxn id="70734" idx="0"/>
            </p:cNvCxnSpPr>
            <p:nvPr/>
          </p:nvCxnSpPr>
          <p:spPr bwMode="auto">
            <a:xfrm>
              <a:off x="8782050" y="5411788"/>
              <a:ext cx="1079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0" name="AutoShape 82"/>
            <p:cNvCxnSpPr>
              <a:cxnSpLocks noChangeShapeType="1"/>
              <a:stCxn id="293950" idx="3"/>
              <a:endCxn id="70736" idx="0"/>
            </p:cNvCxnSpPr>
            <p:nvPr/>
          </p:nvCxnSpPr>
          <p:spPr bwMode="auto">
            <a:xfrm flipH="1">
              <a:off x="831850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8" name="Text Box 90"/>
            <p:cNvSpPr txBox="1">
              <a:spLocks noChangeArrowheads="1"/>
            </p:cNvSpPr>
            <p:nvPr/>
          </p:nvSpPr>
          <p:spPr bwMode="auto">
            <a:xfrm>
              <a:off x="8442326" y="51006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9" name="Group 116"/>
            <p:cNvGrpSpPr>
              <a:grpSpLocks/>
            </p:cNvGrpSpPr>
            <p:nvPr/>
          </p:nvGrpSpPr>
          <p:grpSpPr bwMode="auto">
            <a:xfrm>
              <a:off x="8153400" y="5856288"/>
              <a:ext cx="330200" cy="366712"/>
              <a:chOff x="5104" y="3676"/>
              <a:chExt cx="208" cy="231"/>
            </a:xfrm>
          </p:grpSpPr>
          <p:sp>
            <p:nvSpPr>
              <p:cNvPr id="70736" name="Rectangle 117"/>
              <p:cNvSpPr>
                <a:spLocks noChangeArrowheads="1"/>
              </p:cNvSpPr>
              <p:nvPr/>
            </p:nvSpPr>
            <p:spPr bwMode="auto">
              <a:xfrm>
                <a:off x="5104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7" name="Text Box 118"/>
              <p:cNvSpPr txBox="1">
                <a:spLocks noChangeArrowheads="1"/>
              </p:cNvSpPr>
              <p:nvPr/>
            </p:nvSpPr>
            <p:spPr bwMode="auto">
              <a:xfrm>
                <a:off x="5114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</a:p>
            </p:txBody>
          </p:sp>
        </p:grpSp>
        <p:grpSp>
          <p:nvGrpSpPr>
            <p:cNvPr id="30" name="Group 119"/>
            <p:cNvGrpSpPr>
              <a:grpSpLocks/>
            </p:cNvGrpSpPr>
            <p:nvPr/>
          </p:nvGrpSpPr>
          <p:grpSpPr bwMode="auto">
            <a:xfrm>
              <a:off x="8724900" y="5856288"/>
              <a:ext cx="330200" cy="366712"/>
              <a:chOff x="5440" y="3676"/>
              <a:chExt cx="208" cy="231"/>
            </a:xfrm>
          </p:grpSpPr>
          <p:sp>
            <p:nvSpPr>
              <p:cNvPr id="70734" name="Rectangle 120"/>
              <p:cNvSpPr>
                <a:spLocks noChangeArrowheads="1"/>
              </p:cNvSpPr>
              <p:nvPr/>
            </p:nvSpPr>
            <p:spPr bwMode="auto">
              <a:xfrm>
                <a:off x="54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5" name="Text Box 121"/>
              <p:cNvSpPr txBox="1">
                <a:spLocks noChangeArrowheads="1"/>
              </p:cNvSpPr>
              <p:nvPr/>
            </p:nvSpPr>
            <p:spPr bwMode="auto">
              <a:xfrm>
                <a:off x="545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</a:p>
            </p:txBody>
          </p:sp>
        </p:grpSp>
      </p:grpSp>
      <p:sp>
        <p:nvSpPr>
          <p:cNvPr id="294010" name="Line 122"/>
          <p:cNvSpPr>
            <a:spLocks noChangeShapeType="1"/>
          </p:cNvSpPr>
          <p:nvPr/>
        </p:nvSpPr>
        <p:spPr bwMode="auto">
          <a:xfrm>
            <a:off x="1790700" y="2981614"/>
            <a:ext cx="1730543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2" name="Line 4"/>
          <p:cNvSpPr>
            <a:spLocks noChangeShapeType="1"/>
          </p:cNvSpPr>
          <p:nvPr/>
        </p:nvSpPr>
        <p:spPr bwMode="auto">
          <a:xfrm>
            <a:off x="1831974" y="2306638"/>
            <a:ext cx="1685926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1" name="Group 149"/>
          <p:cNvGrpSpPr/>
          <p:nvPr/>
        </p:nvGrpSpPr>
        <p:grpSpPr>
          <a:xfrm>
            <a:off x="1993900" y="2601913"/>
            <a:ext cx="316081" cy="400110"/>
            <a:chOff x="1866900" y="2589213"/>
            <a:chExt cx="316081" cy="400110"/>
          </a:xfrm>
        </p:grpSpPr>
        <p:sp>
          <p:nvSpPr>
            <p:cNvPr id="143" name="Oval 123"/>
            <p:cNvSpPr>
              <a:spLocks noChangeArrowheads="1"/>
            </p:cNvSpPr>
            <p:nvPr/>
          </p:nvSpPr>
          <p:spPr bwMode="auto">
            <a:xfrm>
              <a:off x="1866900" y="2730501"/>
              <a:ext cx="55563" cy="555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4F81B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FF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44" name="Text Box 124"/>
            <p:cNvSpPr txBox="1">
              <a:spLocks noChangeArrowheads="1"/>
            </p:cNvSpPr>
            <p:nvPr/>
          </p:nvSpPr>
          <p:spPr bwMode="auto">
            <a:xfrm>
              <a:off x="1870075" y="2589213"/>
              <a:ext cx="3129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solidFill>
                    <a:srgbClr val="0000FF"/>
                  </a:solidFill>
                  <a:latin typeface="Times New Roman" charset="0"/>
                  <a:ea typeface="Arial" charset="0"/>
                  <a:cs typeface="Arial" charset="0"/>
                </a:rPr>
                <a:t>q</a:t>
              </a:r>
              <a:endParaRPr lang="en-US" sz="2000" dirty="0">
                <a:solidFill>
                  <a:srgbClr val="0000FF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46" name="AutoShape 125"/>
          <p:cNvSpPr>
            <a:spLocks noChangeArrowheads="1"/>
          </p:cNvSpPr>
          <p:nvPr/>
        </p:nvSpPr>
        <p:spPr bwMode="auto">
          <a:xfrm>
            <a:off x="6083300" y="28448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7" name="AutoShape 125"/>
          <p:cNvSpPr>
            <a:spLocks noChangeArrowheads="1"/>
          </p:cNvSpPr>
          <p:nvPr/>
        </p:nvSpPr>
        <p:spPr bwMode="auto">
          <a:xfrm>
            <a:off x="7378700" y="34036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8" name="AutoShape 125"/>
          <p:cNvSpPr>
            <a:spLocks noChangeArrowheads="1"/>
          </p:cNvSpPr>
          <p:nvPr/>
        </p:nvSpPr>
        <p:spPr bwMode="auto">
          <a:xfrm>
            <a:off x="8128000" y="40005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9" name="AutoShape 125"/>
          <p:cNvSpPr>
            <a:spLocks noChangeArrowheads="1"/>
          </p:cNvSpPr>
          <p:nvPr/>
        </p:nvSpPr>
        <p:spPr bwMode="auto">
          <a:xfrm>
            <a:off x="7708900" y="47371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1206499" y="1955799"/>
            <a:ext cx="1625601" cy="1654629"/>
          </a:xfrm>
          <a:prstGeom prst="ellipse">
            <a:avLst/>
          </a:prstGeom>
          <a:noFill/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155259" y="1669534"/>
            <a:ext cx="47474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Any cells not intersecting the best-known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bounding circle can be excluded from further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search.</a:t>
            </a:r>
          </a:p>
        </p:txBody>
      </p:sp>
      <p:sp>
        <p:nvSpPr>
          <p:cNvPr id="293888" name="Slide Number Placeholder 2938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5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31" name="Text Box 123"/>
          <p:cNvSpPr txBox="1">
            <a:spLocks noChangeArrowheads="1"/>
          </p:cNvSpPr>
          <p:nvPr/>
        </p:nvSpPr>
        <p:spPr bwMode="auto">
          <a:xfrm>
            <a:off x="5905500" y="6400800"/>
            <a:ext cx="3112476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Adapted from slide by </a:t>
            </a:r>
            <a:r>
              <a:rPr lang="en-US" sz="1400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Anna </a:t>
            </a:r>
            <a:r>
              <a:rPr lang="en-US" sz="1400" dirty="0" err="1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Atramentov</a:t>
            </a:r>
            <a:endParaRPr lang="en-US" sz="1400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26" name="Title 125"/>
          <p:cNvSpPr>
            <a:spLocks noGrp="1"/>
          </p:cNvSpPr>
          <p:nvPr>
            <p:ph type="title"/>
          </p:nvPr>
        </p:nvSpPr>
        <p:spPr>
          <a:xfrm>
            <a:off x="342900" y="185738"/>
            <a:ext cx="8229600" cy="1143000"/>
          </a:xfrm>
        </p:spPr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d</a:t>
            </a:r>
            <a:r>
              <a:rPr lang="en-US" dirty="0" smtClean="0"/>
              <a:t> tree query (in 2-d)</a:t>
            </a:r>
            <a:endParaRPr lang="en-US" dirty="0"/>
          </a:p>
        </p:txBody>
      </p:sp>
      <p:sp>
        <p:nvSpPr>
          <p:cNvPr id="293891" name="Line 3"/>
          <p:cNvSpPr>
            <a:spLocks noChangeShapeType="1"/>
          </p:cNvSpPr>
          <p:nvPr/>
        </p:nvSpPr>
        <p:spPr bwMode="auto">
          <a:xfrm>
            <a:off x="422275" y="2979500"/>
            <a:ext cx="1355725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2" name="Line 4"/>
          <p:cNvSpPr>
            <a:spLocks noChangeShapeType="1"/>
          </p:cNvSpPr>
          <p:nvPr/>
        </p:nvSpPr>
        <p:spPr bwMode="auto">
          <a:xfrm>
            <a:off x="422274" y="2293938"/>
            <a:ext cx="1355726" cy="47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3" name="Line 5"/>
          <p:cNvSpPr>
            <a:spLocks noChangeShapeType="1"/>
          </p:cNvSpPr>
          <p:nvPr/>
        </p:nvSpPr>
        <p:spPr bwMode="auto">
          <a:xfrm>
            <a:off x="2517775" y="1549800"/>
            <a:ext cx="8028" cy="7489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4" name="Line 6"/>
          <p:cNvSpPr>
            <a:spLocks noChangeShapeType="1"/>
          </p:cNvSpPr>
          <p:nvPr/>
        </p:nvSpPr>
        <p:spPr bwMode="auto">
          <a:xfrm>
            <a:off x="1108075" y="2972274"/>
            <a:ext cx="0" cy="1485426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5" name="Line 7"/>
          <p:cNvSpPr>
            <a:spLocks noChangeShapeType="1"/>
          </p:cNvSpPr>
          <p:nvPr/>
        </p:nvSpPr>
        <p:spPr bwMode="auto">
          <a:xfrm>
            <a:off x="1790700" y="3779838"/>
            <a:ext cx="1714500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6" name="Line 8"/>
          <p:cNvSpPr>
            <a:spLocks noChangeShapeType="1"/>
          </p:cNvSpPr>
          <p:nvPr/>
        </p:nvSpPr>
        <p:spPr bwMode="auto">
          <a:xfrm>
            <a:off x="2543175" y="2984900"/>
            <a:ext cx="0" cy="7997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7" name="Line 9"/>
          <p:cNvSpPr>
            <a:spLocks noChangeShapeType="1"/>
          </p:cNvSpPr>
          <p:nvPr/>
        </p:nvSpPr>
        <p:spPr bwMode="auto">
          <a:xfrm>
            <a:off x="422274" y="3779838"/>
            <a:ext cx="695326" cy="174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22274" y="1549400"/>
            <a:ext cx="3095626" cy="2901308"/>
            <a:chOff x="408" y="1184"/>
            <a:chExt cx="1368" cy="1372"/>
          </a:xfrm>
        </p:grpSpPr>
        <p:sp>
          <p:nvSpPr>
            <p:cNvPr id="70758" name="Rectangle 11"/>
            <p:cNvSpPr>
              <a:spLocks noChangeArrowheads="1"/>
            </p:cNvSpPr>
            <p:nvPr/>
          </p:nvSpPr>
          <p:spPr bwMode="auto">
            <a:xfrm>
              <a:off x="408" y="1184"/>
              <a:ext cx="1368" cy="1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59" name="Oval 12"/>
            <p:cNvSpPr>
              <a:spLocks noChangeArrowheads="1"/>
            </p:cNvSpPr>
            <p:nvPr/>
          </p:nvSpPr>
          <p:spPr bwMode="auto">
            <a:xfrm>
              <a:off x="648" y="128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0" name="Oval 13"/>
            <p:cNvSpPr>
              <a:spLocks noChangeArrowheads="1"/>
            </p:cNvSpPr>
            <p:nvPr/>
          </p:nvSpPr>
          <p:spPr bwMode="auto">
            <a:xfrm>
              <a:off x="872" y="18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1" name="Oval 14"/>
            <p:cNvSpPr>
              <a:spLocks noChangeArrowheads="1"/>
            </p:cNvSpPr>
            <p:nvPr/>
          </p:nvSpPr>
          <p:spPr bwMode="auto">
            <a:xfrm>
              <a:off x="592" y="208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2" name="Oval 15"/>
            <p:cNvSpPr>
              <a:spLocks noChangeArrowheads="1"/>
            </p:cNvSpPr>
            <p:nvPr/>
          </p:nvSpPr>
          <p:spPr bwMode="auto">
            <a:xfrm>
              <a:off x="43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3" name="Oval 16"/>
            <p:cNvSpPr>
              <a:spLocks noChangeArrowheads="1"/>
            </p:cNvSpPr>
            <p:nvPr/>
          </p:nvSpPr>
          <p:spPr bwMode="auto">
            <a:xfrm>
              <a:off x="87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4" name="Oval 17"/>
            <p:cNvSpPr>
              <a:spLocks noChangeArrowheads="1"/>
            </p:cNvSpPr>
            <p:nvPr/>
          </p:nvSpPr>
          <p:spPr bwMode="auto">
            <a:xfrm>
              <a:off x="1344" y="246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5" name="Oval 18"/>
            <p:cNvSpPr>
              <a:spLocks noChangeArrowheads="1"/>
            </p:cNvSpPr>
            <p:nvPr/>
          </p:nvSpPr>
          <p:spPr bwMode="auto">
            <a:xfrm>
              <a:off x="1152" y="200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6" name="Oval 19"/>
            <p:cNvSpPr>
              <a:spLocks noChangeArrowheads="1"/>
            </p:cNvSpPr>
            <p:nvPr/>
          </p:nvSpPr>
          <p:spPr bwMode="auto">
            <a:xfrm>
              <a:off x="1464" y="202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7" name="Oval 20"/>
            <p:cNvSpPr>
              <a:spLocks noChangeArrowheads="1"/>
            </p:cNvSpPr>
            <p:nvPr/>
          </p:nvSpPr>
          <p:spPr bwMode="auto">
            <a:xfrm>
              <a:off x="1456" y="173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8" name="Oval 21"/>
            <p:cNvSpPr>
              <a:spLocks noChangeArrowheads="1"/>
            </p:cNvSpPr>
            <p:nvPr/>
          </p:nvSpPr>
          <p:spPr bwMode="auto">
            <a:xfrm>
              <a:off x="1224" y="129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9" name="Oval 22"/>
            <p:cNvSpPr>
              <a:spLocks noChangeArrowheads="1"/>
            </p:cNvSpPr>
            <p:nvPr/>
          </p:nvSpPr>
          <p:spPr bwMode="auto">
            <a:xfrm>
              <a:off x="1544" y="14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70" name="Text Box 23"/>
            <p:cNvSpPr txBox="1">
              <a:spLocks noChangeArrowheads="1"/>
            </p:cNvSpPr>
            <p:nvPr/>
          </p:nvSpPr>
          <p:spPr bwMode="auto">
            <a:xfrm>
              <a:off x="672" y="120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70771" name="Text Box 24"/>
            <p:cNvSpPr txBox="1">
              <a:spLocks noChangeArrowheads="1"/>
            </p:cNvSpPr>
            <p:nvPr/>
          </p:nvSpPr>
          <p:spPr bwMode="auto">
            <a:xfrm>
              <a:off x="1563" y="132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7</a:t>
              </a:r>
            </a:p>
          </p:txBody>
        </p:sp>
        <p:sp>
          <p:nvSpPr>
            <p:cNvPr id="70772" name="Text Box 25"/>
            <p:cNvSpPr txBox="1">
              <a:spLocks noChangeArrowheads="1"/>
            </p:cNvSpPr>
            <p:nvPr/>
          </p:nvSpPr>
          <p:spPr bwMode="auto">
            <a:xfrm>
              <a:off x="1098" y="119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6</a:t>
              </a:r>
            </a:p>
          </p:txBody>
        </p:sp>
        <p:sp>
          <p:nvSpPr>
            <p:cNvPr id="70773" name="Text Box 26"/>
            <p:cNvSpPr txBox="1">
              <a:spLocks noChangeArrowheads="1"/>
            </p:cNvSpPr>
            <p:nvPr/>
          </p:nvSpPr>
          <p:spPr bwMode="auto">
            <a:xfrm>
              <a:off x="746" y="171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70774" name="Text Box 27"/>
            <p:cNvSpPr txBox="1">
              <a:spLocks noChangeArrowheads="1"/>
            </p:cNvSpPr>
            <p:nvPr/>
          </p:nvSpPr>
          <p:spPr bwMode="auto">
            <a:xfrm>
              <a:off x="443" y="227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70775" name="Text Box 28"/>
            <p:cNvSpPr txBox="1">
              <a:spLocks noChangeArrowheads="1"/>
            </p:cNvSpPr>
            <p:nvPr/>
          </p:nvSpPr>
          <p:spPr bwMode="auto">
            <a:xfrm>
              <a:off x="470" y="1987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70776" name="Text Box 29"/>
            <p:cNvSpPr txBox="1">
              <a:spLocks noChangeArrowheads="1"/>
            </p:cNvSpPr>
            <p:nvPr/>
          </p:nvSpPr>
          <p:spPr bwMode="auto">
            <a:xfrm>
              <a:off x="892" y="226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0777" name="Text Box 30"/>
            <p:cNvSpPr txBox="1">
              <a:spLocks noChangeArrowheads="1"/>
            </p:cNvSpPr>
            <p:nvPr/>
          </p:nvSpPr>
          <p:spPr bwMode="auto">
            <a:xfrm>
              <a:off x="1176" y="191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</a:p>
          </p:txBody>
        </p:sp>
        <p:sp>
          <p:nvSpPr>
            <p:cNvPr id="70778" name="Text Box 31"/>
            <p:cNvSpPr txBox="1">
              <a:spLocks noChangeArrowheads="1"/>
            </p:cNvSpPr>
            <p:nvPr/>
          </p:nvSpPr>
          <p:spPr bwMode="auto">
            <a:xfrm>
              <a:off x="1326" y="164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</a:p>
          </p:txBody>
        </p:sp>
        <p:sp>
          <p:nvSpPr>
            <p:cNvPr id="70779" name="Text Box 32"/>
            <p:cNvSpPr txBox="1">
              <a:spLocks noChangeArrowheads="1"/>
            </p:cNvSpPr>
            <p:nvPr/>
          </p:nvSpPr>
          <p:spPr bwMode="auto">
            <a:xfrm>
              <a:off x="1468" y="1943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</a:p>
          </p:txBody>
        </p:sp>
        <p:sp>
          <p:nvSpPr>
            <p:cNvPr id="70780" name="Text Box 33"/>
            <p:cNvSpPr txBox="1">
              <a:spLocks noChangeArrowheads="1"/>
            </p:cNvSpPr>
            <p:nvPr/>
          </p:nvSpPr>
          <p:spPr bwMode="auto">
            <a:xfrm>
              <a:off x="1362" y="2381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11</a:t>
              </a:r>
            </a:p>
          </p:txBody>
        </p:sp>
      </p:grpSp>
      <p:sp>
        <p:nvSpPr>
          <p:cNvPr id="293922" name="Text Box 34"/>
          <p:cNvSpPr txBox="1">
            <a:spLocks noChangeArrowheads="1"/>
          </p:cNvSpPr>
          <p:nvPr/>
        </p:nvSpPr>
        <p:spPr bwMode="auto">
          <a:xfrm>
            <a:off x="76200" y="20755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5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70667" name="Text Box 35"/>
          <p:cNvSpPr txBox="1">
            <a:spLocks noChangeArrowheads="1"/>
          </p:cNvSpPr>
          <p:nvPr/>
        </p:nvSpPr>
        <p:spPr bwMode="auto">
          <a:xfrm>
            <a:off x="495299" y="20024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0668" name="Text Box 36"/>
          <p:cNvSpPr txBox="1">
            <a:spLocks noChangeArrowheads="1"/>
          </p:cNvSpPr>
          <p:nvPr/>
        </p:nvSpPr>
        <p:spPr bwMode="auto">
          <a:xfrm>
            <a:off x="1308099" y="18881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656507" y="1153958"/>
            <a:ext cx="414109" cy="3288289"/>
            <a:chOff x="1114" y="997"/>
            <a:chExt cx="183" cy="1555"/>
          </a:xfrm>
        </p:grpSpPr>
        <p:sp>
          <p:nvSpPr>
            <p:cNvPr id="70756" name="Line 38"/>
            <p:cNvSpPr>
              <a:spLocks noChangeShapeType="1"/>
            </p:cNvSpPr>
            <p:nvPr/>
          </p:nvSpPr>
          <p:spPr bwMode="auto">
            <a:xfrm>
              <a:off x="1175" y="1184"/>
              <a:ext cx="1" cy="136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757" name="Text Box 39"/>
            <p:cNvSpPr txBox="1">
              <a:spLocks noChangeArrowheads="1"/>
            </p:cNvSpPr>
            <p:nvPr/>
          </p:nvSpPr>
          <p:spPr bwMode="auto">
            <a:xfrm>
              <a:off x="1114" y="997"/>
              <a:ext cx="18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i="1" baseline="-25000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3929" name="Text Box 41"/>
          <p:cNvSpPr txBox="1">
            <a:spLocks noChangeArrowheads="1"/>
          </p:cNvSpPr>
          <p:nvPr/>
        </p:nvSpPr>
        <p:spPr bwMode="auto">
          <a:xfrm>
            <a:off x="2298700" y="11357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9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0" name="Text Box 42"/>
          <p:cNvSpPr txBox="1">
            <a:spLocks noChangeArrowheads="1"/>
          </p:cNvSpPr>
          <p:nvPr/>
        </p:nvSpPr>
        <p:spPr bwMode="auto">
          <a:xfrm>
            <a:off x="3556000" y="20882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7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1" name="Text Box 43"/>
          <p:cNvSpPr txBox="1">
            <a:spLocks noChangeArrowheads="1"/>
          </p:cNvSpPr>
          <p:nvPr/>
        </p:nvSpPr>
        <p:spPr bwMode="auto">
          <a:xfrm>
            <a:off x="3536950" y="27740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3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2" name="Text Box 44"/>
          <p:cNvSpPr txBox="1">
            <a:spLocks noChangeArrowheads="1"/>
          </p:cNvSpPr>
          <p:nvPr/>
        </p:nvSpPr>
        <p:spPr bwMode="auto">
          <a:xfrm>
            <a:off x="2209800" y="3339188"/>
            <a:ext cx="4955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10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3" name="Text Box 45"/>
          <p:cNvSpPr txBox="1">
            <a:spLocks noChangeArrowheads="1"/>
          </p:cNvSpPr>
          <p:nvPr/>
        </p:nvSpPr>
        <p:spPr bwMode="auto">
          <a:xfrm>
            <a:off x="3562350" y="35868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6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4" name="Text Box 46"/>
          <p:cNvSpPr txBox="1">
            <a:spLocks noChangeArrowheads="1"/>
          </p:cNvSpPr>
          <p:nvPr/>
        </p:nvSpPr>
        <p:spPr bwMode="auto">
          <a:xfrm>
            <a:off x="889000" y="44631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4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5" name="Text Box 47"/>
          <p:cNvSpPr txBox="1">
            <a:spLocks noChangeArrowheads="1"/>
          </p:cNvSpPr>
          <p:nvPr/>
        </p:nvSpPr>
        <p:spPr bwMode="auto">
          <a:xfrm>
            <a:off x="101600" y="35296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8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6" name="Text Box 48"/>
          <p:cNvSpPr txBox="1">
            <a:spLocks noChangeArrowheads="1"/>
          </p:cNvSpPr>
          <p:nvPr/>
        </p:nvSpPr>
        <p:spPr bwMode="auto">
          <a:xfrm>
            <a:off x="101600" y="27422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2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grpSp>
        <p:nvGrpSpPr>
          <p:cNvPr id="4" name="Group 129"/>
          <p:cNvGrpSpPr/>
          <p:nvPr/>
        </p:nvGrpSpPr>
        <p:grpSpPr>
          <a:xfrm>
            <a:off x="5918200" y="3221038"/>
            <a:ext cx="520700" cy="366712"/>
            <a:chOff x="5918200" y="3221038"/>
            <a:chExt cx="520700" cy="366712"/>
          </a:xfrm>
        </p:grpSpPr>
        <p:sp>
          <p:nvSpPr>
            <p:cNvPr id="293937" name="Oval 49"/>
            <p:cNvSpPr>
              <a:spLocks noChangeArrowheads="1"/>
            </p:cNvSpPr>
            <p:nvPr/>
          </p:nvSpPr>
          <p:spPr bwMode="auto">
            <a:xfrm>
              <a:off x="5918200" y="327818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38" name="Text Box 50"/>
            <p:cNvSpPr txBox="1">
              <a:spLocks noChangeArrowheads="1"/>
            </p:cNvSpPr>
            <p:nvPr/>
          </p:nvSpPr>
          <p:spPr bwMode="auto">
            <a:xfrm>
              <a:off x="6022975" y="32210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93961" name="AutoShape 73"/>
          <p:cNvCxnSpPr>
            <a:cxnSpLocks noChangeShapeType="1"/>
            <a:stCxn id="293943" idx="5"/>
            <a:endCxn id="293950" idx="0"/>
          </p:cNvCxnSpPr>
          <p:nvPr/>
        </p:nvCxnSpPr>
        <p:spPr bwMode="auto">
          <a:xfrm>
            <a:off x="8375650" y="4700588"/>
            <a:ext cx="222250" cy="450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5" name="Group 130"/>
          <p:cNvGrpSpPr/>
          <p:nvPr/>
        </p:nvGrpSpPr>
        <p:grpSpPr>
          <a:xfrm>
            <a:off x="4718050" y="3538538"/>
            <a:ext cx="1276350" cy="614363"/>
            <a:chOff x="4718050" y="3538538"/>
            <a:chExt cx="1276350" cy="614363"/>
          </a:xfrm>
        </p:grpSpPr>
        <p:sp>
          <p:nvSpPr>
            <p:cNvPr id="293939" name="Oval 51"/>
            <p:cNvSpPr>
              <a:spLocks noChangeArrowheads="1"/>
            </p:cNvSpPr>
            <p:nvPr/>
          </p:nvSpPr>
          <p:spPr bwMode="auto">
            <a:xfrm>
              <a:off x="4718050" y="38433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1" name="AutoShape 53"/>
            <p:cNvCxnSpPr>
              <a:cxnSpLocks noChangeShapeType="1"/>
              <a:stCxn id="293937" idx="3"/>
              <a:endCxn id="293939" idx="0"/>
            </p:cNvCxnSpPr>
            <p:nvPr/>
          </p:nvCxnSpPr>
          <p:spPr bwMode="auto">
            <a:xfrm flipH="1">
              <a:off x="4978400" y="3538538"/>
              <a:ext cx="1016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2" name="Text Box 84"/>
            <p:cNvSpPr txBox="1">
              <a:spLocks noChangeArrowheads="1"/>
            </p:cNvSpPr>
            <p:nvPr/>
          </p:nvSpPr>
          <p:spPr bwMode="auto">
            <a:xfrm>
              <a:off x="4810125" y="3786189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131"/>
          <p:cNvGrpSpPr/>
          <p:nvPr/>
        </p:nvGrpSpPr>
        <p:grpSpPr>
          <a:xfrm>
            <a:off x="6362700" y="3538538"/>
            <a:ext cx="1333500" cy="595312"/>
            <a:chOff x="6362700" y="3538538"/>
            <a:chExt cx="1333500" cy="595312"/>
          </a:xfrm>
        </p:grpSpPr>
        <p:sp>
          <p:nvSpPr>
            <p:cNvPr id="293940" name="Oval 52"/>
            <p:cNvSpPr>
              <a:spLocks noChangeArrowheads="1"/>
            </p:cNvSpPr>
            <p:nvPr/>
          </p:nvSpPr>
          <p:spPr bwMode="auto">
            <a:xfrm>
              <a:off x="7175500" y="3817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2" name="AutoShape 54"/>
            <p:cNvCxnSpPr>
              <a:cxnSpLocks noChangeShapeType="1"/>
              <a:stCxn id="293937" idx="5"/>
              <a:endCxn id="293940" idx="0"/>
            </p:cNvCxnSpPr>
            <p:nvPr/>
          </p:nvCxnSpPr>
          <p:spPr bwMode="auto">
            <a:xfrm>
              <a:off x="6362700" y="3538538"/>
              <a:ext cx="1073150" cy="279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3" name="Text Box 85"/>
            <p:cNvSpPr txBox="1">
              <a:spLocks noChangeArrowheads="1"/>
            </p:cNvSpPr>
            <p:nvPr/>
          </p:nvSpPr>
          <p:spPr bwMode="auto">
            <a:xfrm>
              <a:off x="7273925" y="37671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134"/>
          <p:cNvGrpSpPr/>
          <p:nvPr/>
        </p:nvGrpSpPr>
        <p:grpSpPr>
          <a:xfrm>
            <a:off x="4032250" y="4103688"/>
            <a:ext cx="762000" cy="652462"/>
            <a:chOff x="4032250" y="4103688"/>
            <a:chExt cx="762000" cy="652462"/>
          </a:xfrm>
        </p:grpSpPr>
        <p:sp>
          <p:nvSpPr>
            <p:cNvPr id="293946" name="Oval 58"/>
            <p:cNvSpPr>
              <a:spLocks noChangeArrowheads="1"/>
            </p:cNvSpPr>
            <p:nvPr/>
          </p:nvSpPr>
          <p:spPr bwMode="auto">
            <a:xfrm>
              <a:off x="40322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4" name="AutoShape 66"/>
            <p:cNvCxnSpPr>
              <a:cxnSpLocks noChangeShapeType="1"/>
              <a:stCxn id="293939" idx="3"/>
              <a:endCxn id="293946" idx="0"/>
            </p:cNvCxnSpPr>
            <p:nvPr/>
          </p:nvCxnSpPr>
          <p:spPr bwMode="auto">
            <a:xfrm flipH="1">
              <a:off x="4292600" y="4103688"/>
              <a:ext cx="501650" cy="3365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4" name="Text Box 86"/>
            <p:cNvSpPr txBox="1">
              <a:spLocks noChangeArrowheads="1"/>
            </p:cNvSpPr>
            <p:nvPr/>
          </p:nvSpPr>
          <p:spPr bwMode="auto">
            <a:xfrm>
              <a:off x="41243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136"/>
          <p:cNvGrpSpPr/>
          <p:nvPr/>
        </p:nvGrpSpPr>
        <p:grpSpPr>
          <a:xfrm>
            <a:off x="5162550" y="4103688"/>
            <a:ext cx="711200" cy="652462"/>
            <a:chOff x="5162550" y="4103688"/>
            <a:chExt cx="711200" cy="652462"/>
          </a:xfrm>
        </p:grpSpPr>
        <p:sp>
          <p:nvSpPr>
            <p:cNvPr id="293945" name="Oval 57"/>
            <p:cNvSpPr>
              <a:spLocks noChangeArrowheads="1"/>
            </p:cNvSpPr>
            <p:nvPr/>
          </p:nvSpPr>
          <p:spPr bwMode="auto">
            <a:xfrm>
              <a:off x="53530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5" name="AutoShape 67"/>
            <p:cNvCxnSpPr>
              <a:cxnSpLocks noChangeShapeType="1"/>
              <a:stCxn id="293939" idx="5"/>
              <a:endCxn id="293945" idx="1"/>
            </p:cNvCxnSpPr>
            <p:nvPr/>
          </p:nvCxnSpPr>
          <p:spPr bwMode="auto">
            <a:xfrm>
              <a:off x="5162550" y="4103688"/>
              <a:ext cx="26670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5" name="Text Box 87"/>
            <p:cNvSpPr txBox="1">
              <a:spLocks noChangeArrowheads="1"/>
            </p:cNvSpPr>
            <p:nvPr/>
          </p:nvSpPr>
          <p:spPr bwMode="auto">
            <a:xfrm>
              <a:off x="54578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" name="Group 139"/>
          <p:cNvGrpSpPr/>
          <p:nvPr/>
        </p:nvGrpSpPr>
        <p:grpSpPr>
          <a:xfrm>
            <a:off x="6584950" y="4078288"/>
            <a:ext cx="666750" cy="680482"/>
            <a:chOff x="6584950" y="4078288"/>
            <a:chExt cx="666750" cy="680482"/>
          </a:xfrm>
        </p:grpSpPr>
        <p:sp>
          <p:nvSpPr>
            <p:cNvPr id="293944" name="Oval 56"/>
            <p:cNvSpPr>
              <a:spLocks noChangeArrowheads="1"/>
            </p:cNvSpPr>
            <p:nvPr/>
          </p:nvSpPr>
          <p:spPr bwMode="auto">
            <a:xfrm>
              <a:off x="6584950" y="4452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0" name="Group 138"/>
            <p:cNvGrpSpPr/>
            <p:nvPr/>
          </p:nvGrpSpPr>
          <p:grpSpPr>
            <a:xfrm>
              <a:off x="6677025" y="4078288"/>
              <a:ext cx="574675" cy="680482"/>
              <a:chOff x="6677025" y="4078288"/>
              <a:chExt cx="574675" cy="680482"/>
            </a:xfrm>
          </p:grpSpPr>
          <p:cxnSp>
            <p:nvCxnSpPr>
              <p:cNvPr id="293956" name="AutoShape 68"/>
              <p:cNvCxnSpPr>
                <a:cxnSpLocks noChangeShapeType="1"/>
                <a:stCxn id="293940" idx="3"/>
                <a:endCxn id="293944" idx="0"/>
              </p:cNvCxnSpPr>
              <p:nvPr/>
            </p:nvCxnSpPr>
            <p:spPr bwMode="auto">
              <a:xfrm flipH="1">
                <a:off x="6845300" y="4078288"/>
                <a:ext cx="406400" cy="3746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6" name="Text Box 88"/>
              <p:cNvSpPr txBox="1">
                <a:spLocks noChangeArrowheads="1"/>
              </p:cNvSpPr>
              <p:nvPr/>
            </p:nvSpPr>
            <p:spPr bwMode="auto">
              <a:xfrm>
                <a:off x="66770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1" name="Group 133"/>
          <p:cNvGrpSpPr/>
          <p:nvPr/>
        </p:nvGrpSpPr>
        <p:grpSpPr>
          <a:xfrm>
            <a:off x="7620000" y="4078288"/>
            <a:ext cx="831850" cy="680482"/>
            <a:chOff x="7620000" y="4078288"/>
            <a:chExt cx="831850" cy="680482"/>
          </a:xfrm>
        </p:grpSpPr>
        <p:sp>
          <p:nvSpPr>
            <p:cNvPr id="293943" name="Oval 55"/>
            <p:cNvSpPr>
              <a:spLocks noChangeArrowheads="1"/>
            </p:cNvSpPr>
            <p:nvPr/>
          </p:nvSpPr>
          <p:spPr bwMode="auto">
            <a:xfrm>
              <a:off x="79311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2" name="Group 132"/>
            <p:cNvGrpSpPr/>
            <p:nvPr/>
          </p:nvGrpSpPr>
          <p:grpSpPr>
            <a:xfrm>
              <a:off x="7620000" y="4078288"/>
              <a:ext cx="769720" cy="680482"/>
              <a:chOff x="7620000" y="4078288"/>
              <a:chExt cx="769720" cy="680482"/>
            </a:xfrm>
          </p:grpSpPr>
          <p:cxnSp>
            <p:nvCxnSpPr>
              <p:cNvPr id="293957" name="AutoShape 69"/>
              <p:cNvCxnSpPr>
                <a:cxnSpLocks noChangeShapeType="1"/>
                <a:stCxn id="293940" idx="5"/>
                <a:endCxn id="293943" idx="0"/>
              </p:cNvCxnSpPr>
              <p:nvPr/>
            </p:nvCxnSpPr>
            <p:spPr bwMode="auto">
              <a:xfrm>
                <a:off x="7620000" y="4078288"/>
                <a:ext cx="571500" cy="3619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7" name="Text Box 89"/>
              <p:cNvSpPr txBox="1">
                <a:spLocks noChangeArrowheads="1"/>
              </p:cNvSpPr>
              <p:nvPr/>
            </p:nvSpPr>
            <p:spPr bwMode="auto">
              <a:xfrm>
                <a:off x="80359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3" name="Group 143"/>
          <p:cNvGrpSpPr/>
          <p:nvPr/>
        </p:nvGrpSpPr>
        <p:grpSpPr>
          <a:xfrm>
            <a:off x="3302000" y="4700588"/>
            <a:ext cx="952500" cy="1522412"/>
            <a:chOff x="3302000" y="4700588"/>
            <a:chExt cx="952500" cy="1522412"/>
          </a:xfrm>
        </p:grpSpPr>
        <p:sp>
          <p:nvSpPr>
            <p:cNvPr id="293947" name="Oval 59"/>
            <p:cNvSpPr>
              <a:spLocks noChangeArrowheads="1"/>
            </p:cNvSpPr>
            <p:nvPr/>
          </p:nvSpPr>
          <p:spPr bwMode="auto">
            <a:xfrm>
              <a:off x="353060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48" name="Text Box 60"/>
            <p:cNvSpPr txBox="1">
              <a:spLocks noChangeArrowheads="1"/>
            </p:cNvSpPr>
            <p:nvPr/>
          </p:nvSpPr>
          <p:spPr bwMode="auto">
            <a:xfrm>
              <a:off x="3622675" y="509428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14" name="Group 63"/>
            <p:cNvGrpSpPr>
              <a:grpSpLocks/>
            </p:cNvGrpSpPr>
            <p:nvPr/>
          </p:nvGrpSpPr>
          <p:grpSpPr bwMode="auto">
            <a:xfrm>
              <a:off x="3302000" y="5856288"/>
              <a:ext cx="330200" cy="366712"/>
              <a:chOff x="2040" y="3676"/>
              <a:chExt cx="208" cy="231"/>
            </a:xfrm>
          </p:grpSpPr>
          <p:sp>
            <p:nvSpPr>
              <p:cNvPr id="70754" name="Text Box 64"/>
              <p:cNvSpPr txBox="1">
                <a:spLocks noChangeArrowheads="1"/>
              </p:cNvSpPr>
              <p:nvPr/>
            </p:nvSpPr>
            <p:spPr bwMode="auto">
              <a:xfrm>
                <a:off x="204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0755" name="Rectangle 65"/>
              <p:cNvSpPr>
                <a:spLocks noChangeArrowheads="1"/>
              </p:cNvSpPr>
              <p:nvPr/>
            </p:nvSpPr>
            <p:spPr bwMode="auto">
              <a:xfrm>
                <a:off x="20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293964" name="AutoShape 76"/>
            <p:cNvCxnSpPr>
              <a:cxnSpLocks noChangeShapeType="1"/>
              <a:stCxn id="293946" idx="3"/>
              <a:endCxn id="293947" idx="0"/>
            </p:cNvCxnSpPr>
            <p:nvPr/>
          </p:nvCxnSpPr>
          <p:spPr bwMode="auto">
            <a:xfrm flipH="1">
              <a:off x="3790950" y="4700588"/>
              <a:ext cx="3175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6" name="AutoShape 78"/>
            <p:cNvCxnSpPr>
              <a:cxnSpLocks noChangeShapeType="1"/>
              <a:stCxn id="293947" idx="5"/>
              <a:endCxn id="70752" idx="0"/>
            </p:cNvCxnSpPr>
            <p:nvPr/>
          </p:nvCxnSpPr>
          <p:spPr bwMode="auto">
            <a:xfrm>
              <a:off x="3975100" y="5411788"/>
              <a:ext cx="1143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7" name="AutoShape 79"/>
            <p:cNvCxnSpPr>
              <a:cxnSpLocks noChangeShapeType="1"/>
              <a:stCxn id="293947" idx="3"/>
              <a:endCxn id="70755" idx="0"/>
            </p:cNvCxnSpPr>
            <p:nvPr/>
          </p:nvCxnSpPr>
          <p:spPr bwMode="auto">
            <a:xfrm flipH="1">
              <a:off x="3467100" y="5411788"/>
              <a:ext cx="1397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5" name="Group 92"/>
            <p:cNvGrpSpPr>
              <a:grpSpLocks/>
            </p:cNvGrpSpPr>
            <p:nvPr/>
          </p:nvGrpSpPr>
          <p:grpSpPr bwMode="auto">
            <a:xfrm>
              <a:off x="3924300" y="5856288"/>
              <a:ext cx="330200" cy="366712"/>
              <a:chOff x="2416" y="3676"/>
              <a:chExt cx="208" cy="231"/>
            </a:xfrm>
          </p:grpSpPr>
          <p:sp>
            <p:nvSpPr>
              <p:cNvPr id="70752" name="Rectangle 93"/>
              <p:cNvSpPr>
                <a:spLocks noChangeArrowheads="1"/>
              </p:cNvSpPr>
              <p:nvPr/>
            </p:nvSpPr>
            <p:spPr bwMode="auto">
              <a:xfrm>
                <a:off x="241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3" name="Text Box 94"/>
              <p:cNvSpPr txBox="1">
                <a:spLocks noChangeArrowheads="1"/>
              </p:cNvSpPr>
              <p:nvPr/>
            </p:nvSpPr>
            <p:spPr bwMode="auto">
              <a:xfrm>
                <a:off x="243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</p:grpSp>
      </p:grpSp>
      <p:grpSp>
        <p:nvGrpSpPr>
          <p:cNvPr id="16" name="Group 135"/>
          <p:cNvGrpSpPr/>
          <p:nvPr/>
        </p:nvGrpSpPr>
        <p:grpSpPr>
          <a:xfrm>
            <a:off x="4457700" y="4700588"/>
            <a:ext cx="330200" cy="798512"/>
            <a:chOff x="4457700" y="4700588"/>
            <a:chExt cx="330200" cy="798512"/>
          </a:xfrm>
        </p:grpSpPr>
        <p:cxnSp>
          <p:nvCxnSpPr>
            <p:cNvPr id="293965" name="AutoShape 77"/>
            <p:cNvCxnSpPr>
              <a:cxnSpLocks noChangeShapeType="1"/>
              <a:stCxn id="293946" idx="5"/>
              <a:endCxn id="70750" idx="0"/>
            </p:cNvCxnSpPr>
            <p:nvPr/>
          </p:nvCxnSpPr>
          <p:spPr bwMode="auto">
            <a:xfrm>
              <a:off x="4476750" y="47005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95"/>
            <p:cNvGrpSpPr>
              <a:grpSpLocks/>
            </p:cNvGrpSpPr>
            <p:nvPr/>
          </p:nvGrpSpPr>
          <p:grpSpPr bwMode="auto">
            <a:xfrm>
              <a:off x="4457700" y="5132388"/>
              <a:ext cx="330200" cy="366712"/>
              <a:chOff x="2760" y="3220"/>
              <a:chExt cx="208" cy="231"/>
            </a:xfrm>
          </p:grpSpPr>
          <p:sp>
            <p:nvSpPr>
              <p:cNvPr id="70750" name="Rectangle 96"/>
              <p:cNvSpPr>
                <a:spLocks noChangeArrowheads="1"/>
              </p:cNvSpPr>
              <p:nvPr/>
            </p:nvSpPr>
            <p:spPr bwMode="auto">
              <a:xfrm>
                <a:off x="2760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1" name="Text Box 97"/>
              <p:cNvSpPr txBox="1">
                <a:spLocks noChangeArrowheads="1"/>
              </p:cNvSpPr>
              <p:nvPr/>
            </p:nvSpPr>
            <p:spPr bwMode="auto">
              <a:xfrm>
                <a:off x="2770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</p:grpSp>
      </p:grpSp>
      <p:grpSp>
        <p:nvGrpSpPr>
          <p:cNvPr id="18" name="Group 137"/>
          <p:cNvGrpSpPr/>
          <p:nvPr/>
        </p:nvGrpSpPr>
        <p:grpSpPr>
          <a:xfrm>
            <a:off x="5130800" y="4700588"/>
            <a:ext cx="914400" cy="798512"/>
            <a:chOff x="5130800" y="4700588"/>
            <a:chExt cx="914400" cy="798512"/>
          </a:xfrm>
        </p:grpSpPr>
        <p:cxnSp>
          <p:nvCxnSpPr>
            <p:cNvPr id="293962" name="AutoShape 74"/>
            <p:cNvCxnSpPr>
              <a:cxnSpLocks noChangeShapeType="1"/>
              <a:stCxn id="293945" idx="5"/>
              <a:endCxn id="70746" idx="0"/>
            </p:cNvCxnSpPr>
            <p:nvPr/>
          </p:nvCxnSpPr>
          <p:spPr bwMode="auto">
            <a:xfrm>
              <a:off x="5797550" y="4700588"/>
              <a:ext cx="825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3" name="AutoShape 75"/>
            <p:cNvCxnSpPr>
              <a:cxnSpLocks noChangeShapeType="1"/>
              <a:stCxn id="293945" idx="3"/>
              <a:endCxn id="70748" idx="0"/>
            </p:cNvCxnSpPr>
            <p:nvPr/>
          </p:nvCxnSpPr>
          <p:spPr bwMode="auto">
            <a:xfrm flipH="1">
              <a:off x="52959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" name="Group 98"/>
            <p:cNvGrpSpPr>
              <a:grpSpLocks/>
            </p:cNvGrpSpPr>
            <p:nvPr/>
          </p:nvGrpSpPr>
          <p:grpSpPr bwMode="auto">
            <a:xfrm>
              <a:off x="5130800" y="5132388"/>
              <a:ext cx="330200" cy="366712"/>
              <a:chOff x="3184" y="3220"/>
              <a:chExt cx="208" cy="231"/>
            </a:xfrm>
          </p:grpSpPr>
          <p:sp>
            <p:nvSpPr>
              <p:cNvPr id="70748" name="Rectangle 99"/>
              <p:cNvSpPr>
                <a:spLocks noChangeArrowheads="1"/>
              </p:cNvSpPr>
              <p:nvPr/>
            </p:nvSpPr>
            <p:spPr bwMode="auto">
              <a:xfrm>
                <a:off x="3184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9" name="Text Box 100"/>
              <p:cNvSpPr txBox="1">
                <a:spLocks noChangeArrowheads="1"/>
              </p:cNvSpPr>
              <p:nvPr/>
            </p:nvSpPr>
            <p:spPr bwMode="auto">
              <a:xfrm>
                <a:off x="3198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5</a:t>
                </a:r>
              </a:p>
            </p:txBody>
          </p:sp>
        </p:grpSp>
        <p:grpSp>
          <p:nvGrpSpPr>
            <p:cNvPr id="20" name="Group 101"/>
            <p:cNvGrpSpPr>
              <a:grpSpLocks/>
            </p:cNvGrpSpPr>
            <p:nvPr/>
          </p:nvGrpSpPr>
          <p:grpSpPr bwMode="auto">
            <a:xfrm>
              <a:off x="5715000" y="5132388"/>
              <a:ext cx="330200" cy="366712"/>
              <a:chOff x="3552" y="3220"/>
              <a:chExt cx="208" cy="231"/>
            </a:xfrm>
          </p:grpSpPr>
          <p:sp>
            <p:nvSpPr>
              <p:cNvPr id="70746" name="Rectangle 102"/>
              <p:cNvSpPr>
                <a:spLocks noChangeArrowheads="1"/>
              </p:cNvSpPr>
              <p:nvPr/>
            </p:nvSpPr>
            <p:spPr bwMode="auto">
              <a:xfrm>
                <a:off x="35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7" name="Text Box 103"/>
              <p:cNvSpPr txBox="1">
                <a:spLocks noChangeArrowheads="1"/>
              </p:cNvSpPr>
              <p:nvPr/>
            </p:nvSpPr>
            <p:spPr bwMode="auto">
              <a:xfrm>
                <a:off x="3566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</p:grpSp>
      </p:grpSp>
      <p:grpSp>
        <p:nvGrpSpPr>
          <p:cNvPr id="21" name="Group 140"/>
          <p:cNvGrpSpPr/>
          <p:nvPr/>
        </p:nvGrpSpPr>
        <p:grpSpPr>
          <a:xfrm>
            <a:off x="6315075" y="4713288"/>
            <a:ext cx="412750" cy="785812"/>
            <a:chOff x="6315075" y="4713288"/>
            <a:chExt cx="412750" cy="785812"/>
          </a:xfrm>
        </p:grpSpPr>
        <p:cxnSp>
          <p:nvCxnSpPr>
            <p:cNvPr id="293958" name="AutoShape 70"/>
            <p:cNvCxnSpPr>
              <a:cxnSpLocks noChangeShapeType="1"/>
              <a:stCxn id="293944" idx="3"/>
              <a:endCxn id="70744" idx="0"/>
            </p:cNvCxnSpPr>
            <p:nvPr/>
          </p:nvCxnSpPr>
          <p:spPr bwMode="auto">
            <a:xfrm flipH="1">
              <a:off x="6515100" y="4713288"/>
              <a:ext cx="1460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2" name="Group 104"/>
            <p:cNvGrpSpPr>
              <a:grpSpLocks/>
            </p:cNvGrpSpPr>
            <p:nvPr/>
          </p:nvGrpSpPr>
          <p:grpSpPr bwMode="auto">
            <a:xfrm>
              <a:off x="6315075" y="5132388"/>
              <a:ext cx="412750" cy="366712"/>
              <a:chOff x="3930" y="3220"/>
              <a:chExt cx="260" cy="231"/>
            </a:xfrm>
          </p:grpSpPr>
          <p:sp>
            <p:nvSpPr>
              <p:cNvPr id="70744" name="Rectangle 105"/>
              <p:cNvSpPr>
                <a:spLocks noChangeArrowheads="1"/>
              </p:cNvSpPr>
              <p:nvPr/>
            </p:nvSpPr>
            <p:spPr bwMode="auto">
              <a:xfrm>
                <a:off x="39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5" name="Text Box 106"/>
              <p:cNvSpPr txBox="1">
                <a:spLocks noChangeArrowheads="1"/>
              </p:cNvSpPr>
              <p:nvPr/>
            </p:nvSpPr>
            <p:spPr bwMode="auto">
              <a:xfrm>
                <a:off x="3930" y="3220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11</a:t>
                </a:r>
              </a:p>
            </p:txBody>
          </p:sp>
        </p:grpSp>
      </p:grpSp>
      <p:grpSp>
        <p:nvGrpSpPr>
          <p:cNvPr id="23" name="Group 144"/>
          <p:cNvGrpSpPr/>
          <p:nvPr/>
        </p:nvGrpSpPr>
        <p:grpSpPr>
          <a:xfrm>
            <a:off x="6705600" y="4713288"/>
            <a:ext cx="968375" cy="1509712"/>
            <a:chOff x="6705600" y="4713288"/>
            <a:chExt cx="968375" cy="1509712"/>
          </a:xfrm>
        </p:grpSpPr>
        <p:sp>
          <p:nvSpPr>
            <p:cNvPr id="293949" name="Oval 61"/>
            <p:cNvSpPr>
              <a:spLocks noChangeArrowheads="1"/>
            </p:cNvSpPr>
            <p:nvPr/>
          </p:nvSpPr>
          <p:spPr bwMode="auto">
            <a:xfrm>
              <a:off x="6940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9" name="AutoShape 71"/>
            <p:cNvCxnSpPr>
              <a:cxnSpLocks noChangeShapeType="1"/>
              <a:stCxn id="293944" idx="5"/>
              <a:endCxn id="293949" idx="0"/>
            </p:cNvCxnSpPr>
            <p:nvPr/>
          </p:nvCxnSpPr>
          <p:spPr bwMode="auto">
            <a:xfrm>
              <a:off x="7029450" y="4713288"/>
              <a:ext cx="1714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8" name="AutoShape 80"/>
            <p:cNvCxnSpPr>
              <a:cxnSpLocks noChangeShapeType="1"/>
              <a:stCxn id="293949" idx="5"/>
              <a:endCxn id="70740" idx="0"/>
            </p:cNvCxnSpPr>
            <p:nvPr/>
          </p:nvCxnSpPr>
          <p:spPr bwMode="auto">
            <a:xfrm>
              <a:off x="738505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1" name="AutoShape 83"/>
            <p:cNvCxnSpPr>
              <a:cxnSpLocks noChangeShapeType="1"/>
              <a:stCxn id="293949" idx="3"/>
              <a:endCxn id="70742" idx="0"/>
            </p:cNvCxnSpPr>
            <p:nvPr/>
          </p:nvCxnSpPr>
          <p:spPr bwMode="auto">
            <a:xfrm flipH="1">
              <a:off x="6870700" y="54117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9" name="Text Box 91"/>
            <p:cNvSpPr txBox="1">
              <a:spLocks noChangeArrowheads="1"/>
            </p:cNvSpPr>
            <p:nvPr/>
          </p:nvSpPr>
          <p:spPr bwMode="auto">
            <a:xfrm>
              <a:off x="7000875" y="5100638"/>
              <a:ext cx="4000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4" name="Group 107"/>
            <p:cNvGrpSpPr>
              <a:grpSpLocks/>
            </p:cNvGrpSpPr>
            <p:nvPr/>
          </p:nvGrpSpPr>
          <p:grpSpPr bwMode="auto">
            <a:xfrm>
              <a:off x="6705600" y="5856288"/>
              <a:ext cx="330200" cy="366712"/>
              <a:chOff x="4176" y="3676"/>
              <a:chExt cx="208" cy="231"/>
            </a:xfrm>
          </p:grpSpPr>
          <p:sp>
            <p:nvSpPr>
              <p:cNvPr id="70742" name="Rectangle 108"/>
              <p:cNvSpPr>
                <a:spLocks noChangeArrowheads="1"/>
              </p:cNvSpPr>
              <p:nvPr/>
            </p:nvSpPr>
            <p:spPr bwMode="auto">
              <a:xfrm>
                <a:off x="417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3" name="Text Box 109"/>
              <p:cNvSpPr txBox="1">
                <a:spLocks noChangeArrowheads="1"/>
              </p:cNvSpPr>
              <p:nvPr/>
            </p:nvSpPr>
            <p:spPr bwMode="auto">
              <a:xfrm>
                <a:off x="418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9</a:t>
                </a:r>
              </a:p>
            </p:txBody>
          </p:sp>
        </p:grpSp>
        <p:grpSp>
          <p:nvGrpSpPr>
            <p:cNvPr id="25" name="Group 110"/>
            <p:cNvGrpSpPr>
              <a:grpSpLocks/>
            </p:cNvGrpSpPr>
            <p:nvPr/>
          </p:nvGrpSpPr>
          <p:grpSpPr bwMode="auto">
            <a:xfrm>
              <a:off x="7261225" y="5856288"/>
              <a:ext cx="412750" cy="366712"/>
              <a:chOff x="4518" y="3676"/>
              <a:chExt cx="260" cy="231"/>
            </a:xfrm>
          </p:grpSpPr>
          <p:sp>
            <p:nvSpPr>
              <p:cNvPr id="70740" name="Rectangle 111"/>
              <p:cNvSpPr>
                <a:spLocks noChangeArrowheads="1"/>
              </p:cNvSpPr>
              <p:nvPr/>
            </p:nvSpPr>
            <p:spPr bwMode="auto">
              <a:xfrm>
                <a:off x="4552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1" name="Text Box 112"/>
              <p:cNvSpPr txBox="1">
                <a:spLocks noChangeArrowheads="1"/>
              </p:cNvSpPr>
              <p:nvPr/>
            </p:nvSpPr>
            <p:spPr bwMode="auto">
              <a:xfrm>
                <a:off x="4518" y="3676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10</a:t>
                </a:r>
              </a:p>
            </p:txBody>
          </p:sp>
        </p:grpSp>
      </p:grpSp>
      <p:grpSp>
        <p:nvGrpSpPr>
          <p:cNvPr id="26" name="Group 142"/>
          <p:cNvGrpSpPr/>
          <p:nvPr/>
        </p:nvGrpSpPr>
        <p:grpSpPr>
          <a:xfrm>
            <a:off x="7708900" y="4700588"/>
            <a:ext cx="330200" cy="798512"/>
            <a:chOff x="7708900" y="4700588"/>
            <a:chExt cx="330200" cy="798512"/>
          </a:xfrm>
        </p:grpSpPr>
        <p:cxnSp>
          <p:nvCxnSpPr>
            <p:cNvPr id="293960" name="AutoShape 72"/>
            <p:cNvCxnSpPr>
              <a:cxnSpLocks noChangeShapeType="1"/>
              <a:stCxn id="293943" idx="3"/>
              <a:endCxn id="70738" idx="0"/>
            </p:cNvCxnSpPr>
            <p:nvPr/>
          </p:nvCxnSpPr>
          <p:spPr bwMode="auto">
            <a:xfrm flipH="1">
              <a:off x="78740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7" name="Group 113"/>
            <p:cNvGrpSpPr>
              <a:grpSpLocks/>
            </p:cNvGrpSpPr>
            <p:nvPr/>
          </p:nvGrpSpPr>
          <p:grpSpPr bwMode="auto">
            <a:xfrm>
              <a:off x="7708900" y="5132388"/>
              <a:ext cx="330200" cy="366712"/>
              <a:chOff x="4808" y="3220"/>
              <a:chExt cx="208" cy="231"/>
            </a:xfrm>
          </p:grpSpPr>
          <p:sp>
            <p:nvSpPr>
              <p:cNvPr id="70738" name="Rectangle 114"/>
              <p:cNvSpPr>
                <a:spLocks noChangeArrowheads="1"/>
              </p:cNvSpPr>
              <p:nvPr/>
            </p:nvSpPr>
            <p:spPr bwMode="auto">
              <a:xfrm>
                <a:off x="4808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9" name="Text Box 115"/>
              <p:cNvSpPr txBox="1">
                <a:spLocks noChangeArrowheads="1"/>
              </p:cNvSpPr>
              <p:nvPr/>
            </p:nvSpPr>
            <p:spPr bwMode="auto">
              <a:xfrm>
                <a:off x="4822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8</a:t>
                </a:r>
              </a:p>
            </p:txBody>
          </p:sp>
        </p:grpSp>
      </p:grpSp>
      <p:grpSp>
        <p:nvGrpSpPr>
          <p:cNvPr id="28" name="Group 145"/>
          <p:cNvGrpSpPr/>
          <p:nvPr/>
        </p:nvGrpSpPr>
        <p:grpSpPr>
          <a:xfrm>
            <a:off x="8153400" y="5100638"/>
            <a:ext cx="901700" cy="1122362"/>
            <a:chOff x="8153400" y="5100638"/>
            <a:chExt cx="901700" cy="1122362"/>
          </a:xfrm>
        </p:grpSpPr>
        <p:sp>
          <p:nvSpPr>
            <p:cNvPr id="293950" name="Oval 62"/>
            <p:cNvSpPr>
              <a:spLocks noChangeArrowheads="1"/>
            </p:cNvSpPr>
            <p:nvPr/>
          </p:nvSpPr>
          <p:spPr bwMode="auto">
            <a:xfrm>
              <a:off x="8337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69" name="AutoShape 81"/>
            <p:cNvCxnSpPr>
              <a:cxnSpLocks noChangeShapeType="1"/>
              <a:stCxn id="293950" idx="5"/>
              <a:endCxn id="70734" idx="0"/>
            </p:cNvCxnSpPr>
            <p:nvPr/>
          </p:nvCxnSpPr>
          <p:spPr bwMode="auto">
            <a:xfrm>
              <a:off x="8782050" y="5411788"/>
              <a:ext cx="1079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0" name="AutoShape 82"/>
            <p:cNvCxnSpPr>
              <a:cxnSpLocks noChangeShapeType="1"/>
              <a:stCxn id="293950" idx="3"/>
              <a:endCxn id="70736" idx="0"/>
            </p:cNvCxnSpPr>
            <p:nvPr/>
          </p:nvCxnSpPr>
          <p:spPr bwMode="auto">
            <a:xfrm flipH="1">
              <a:off x="831850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8" name="Text Box 90"/>
            <p:cNvSpPr txBox="1">
              <a:spLocks noChangeArrowheads="1"/>
            </p:cNvSpPr>
            <p:nvPr/>
          </p:nvSpPr>
          <p:spPr bwMode="auto">
            <a:xfrm>
              <a:off x="8442326" y="51006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9" name="Group 116"/>
            <p:cNvGrpSpPr>
              <a:grpSpLocks/>
            </p:cNvGrpSpPr>
            <p:nvPr/>
          </p:nvGrpSpPr>
          <p:grpSpPr bwMode="auto">
            <a:xfrm>
              <a:off x="8153400" y="5856288"/>
              <a:ext cx="330200" cy="366712"/>
              <a:chOff x="5104" y="3676"/>
              <a:chExt cx="208" cy="231"/>
            </a:xfrm>
          </p:grpSpPr>
          <p:sp>
            <p:nvSpPr>
              <p:cNvPr id="70736" name="Rectangle 117"/>
              <p:cNvSpPr>
                <a:spLocks noChangeArrowheads="1"/>
              </p:cNvSpPr>
              <p:nvPr/>
            </p:nvSpPr>
            <p:spPr bwMode="auto">
              <a:xfrm>
                <a:off x="5104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7" name="Text Box 118"/>
              <p:cNvSpPr txBox="1">
                <a:spLocks noChangeArrowheads="1"/>
              </p:cNvSpPr>
              <p:nvPr/>
            </p:nvSpPr>
            <p:spPr bwMode="auto">
              <a:xfrm>
                <a:off x="5114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</a:p>
            </p:txBody>
          </p:sp>
        </p:grpSp>
        <p:grpSp>
          <p:nvGrpSpPr>
            <p:cNvPr id="30" name="Group 119"/>
            <p:cNvGrpSpPr>
              <a:grpSpLocks/>
            </p:cNvGrpSpPr>
            <p:nvPr/>
          </p:nvGrpSpPr>
          <p:grpSpPr bwMode="auto">
            <a:xfrm>
              <a:off x="8724900" y="5856288"/>
              <a:ext cx="330200" cy="366712"/>
              <a:chOff x="5440" y="3676"/>
              <a:chExt cx="208" cy="231"/>
            </a:xfrm>
          </p:grpSpPr>
          <p:sp>
            <p:nvSpPr>
              <p:cNvPr id="70734" name="Rectangle 120"/>
              <p:cNvSpPr>
                <a:spLocks noChangeArrowheads="1"/>
              </p:cNvSpPr>
              <p:nvPr/>
            </p:nvSpPr>
            <p:spPr bwMode="auto">
              <a:xfrm>
                <a:off x="54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5" name="Text Box 121"/>
              <p:cNvSpPr txBox="1">
                <a:spLocks noChangeArrowheads="1"/>
              </p:cNvSpPr>
              <p:nvPr/>
            </p:nvSpPr>
            <p:spPr bwMode="auto">
              <a:xfrm>
                <a:off x="545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</a:p>
            </p:txBody>
          </p:sp>
        </p:grpSp>
      </p:grpSp>
      <p:sp>
        <p:nvSpPr>
          <p:cNvPr id="294010" name="Line 122"/>
          <p:cNvSpPr>
            <a:spLocks noChangeShapeType="1"/>
          </p:cNvSpPr>
          <p:nvPr/>
        </p:nvSpPr>
        <p:spPr bwMode="auto">
          <a:xfrm>
            <a:off x="1790700" y="2981614"/>
            <a:ext cx="1730543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2" name="Line 4"/>
          <p:cNvSpPr>
            <a:spLocks noChangeShapeType="1"/>
          </p:cNvSpPr>
          <p:nvPr/>
        </p:nvSpPr>
        <p:spPr bwMode="auto">
          <a:xfrm>
            <a:off x="1831974" y="2306638"/>
            <a:ext cx="1685926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1" name="Group 149"/>
          <p:cNvGrpSpPr/>
          <p:nvPr/>
        </p:nvGrpSpPr>
        <p:grpSpPr>
          <a:xfrm>
            <a:off x="1993900" y="2601913"/>
            <a:ext cx="316081" cy="400110"/>
            <a:chOff x="1866900" y="2589213"/>
            <a:chExt cx="316081" cy="400110"/>
          </a:xfrm>
        </p:grpSpPr>
        <p:sp>
          <p:nvSpPr>
            <p:cNvPr id="143" name="Oval 123"/>
            <p:cNvSpPr>
              <a:spLocks noChangeArrowheads="1"/>
            </p:cNvSpPr>
            <p:nvPr/>
          </p:nvSpPr>
          <p:spPr bwMode="auto">
            <a:xfrm>
              <a:off x="1866900" y="2730501"/>
              <a:ext cx="55563" cy="555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4F81B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FF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44" name="Text Box 124"/>
            <p:cNvSpPr txBox="1">
              <a:spLocks noChangeArrowheads="1"/>
            </p:cNvSpPr>
            <p:nvPr/>
          </p:nvSpPr>
          <p:spPr bwMode="auto">
            <a:xfrm>
              <a:off x="1870075" y="2589213"/>
              <a:ext cx="3129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solidFill>
                    <a:srgbClr val="0000FF"/>
                  </a:solidFill>
                  <a:latin typeface="Times New Roman" charset="0"/>
                  <a:ea typeface="Arial" charset="0"/>
                  <a:cs typeface="Arial" charset="0"/>
                </a:rPr>
                <a:t>q</a:t>
              </a:r>
              <a:endParaRPr lang="en-US" sz="2000" dirty="0">
                <a:solidFill>
                  <a:srgbClr val="0000FF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46" name="AutoShape 125"/>
          <p:cNvSpPr>
            <a:spLocks noChangeArrowheads="1"/>
          </p:cNvSpPr>
          <p:nvPr/>
        </p:nvSpPr>
        <p:spPr bwMode="auto">
          <a:xfrm>
            <a:off x="6083300" y="28448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7" name="AutoShape 125"/>
          <p:cNvSpPr>
            <a:spLocks noChangeArrowheads="1"/>
          </p:cNvSpPr>
          <p:nvPr/>
        </p:nvSpPr>
        <p:spPr bwMode="auto">
          <a:xfrm>
            <a:off x="7378700" y="34036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8" name="AutoShape 125"/>
          <p:cNvSpPr>
            <a:spLocks noChangeArrowheads="1"/>
          </p:cNvSpPr>
          <p:nvPr/>
        </p:nvSpPr>
        <p:spPr bwMode="auto">
          <a:xfrm>
            <a:off x="8128000" y="40005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9" name="AutoShape 125"/>
          <p:cNvSpPr>
            <a:spLocks noChangeArrowheads="1"/>
          </p:cNvSpPr>
          <p:nvPr/>
        </p:nvSpPr>
        <p:spPr bwMode="auto">
          <a:xfrm>
            <a:off x="7708900" y="47371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1206499" y="1955799"/>
            <a:ext cx="1625601" cy="1654629"/>
          </a:xfrm>
          <a:prstGeom prst="ellipse">
            <a:avLst/>
          </a:prstGeom>
          <a:noFill/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155259" y="1669534"/>
            <a:ext cx="47474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Any cells not intersecting the best-known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bounding circle can be excluded from further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search.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419100" y="2971800"/>
            <a:ext cx="673100" cy="14859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1816100" y="3797300"/>
            <a:ext cx="16891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3200400" y="4927600"/>
            <a:ext cx="1117600" cy="15875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6261100" y="4991100"/>
            <a:ext cx="5207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3888" name="Slide Number Placeholder 2938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7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31" name="Text Box 123"/>
          <p:cNvSpPr txBox="1">
            <a:spLocks noChangeArrowheads="1"/>
          </p:cNvSpPr>
          <p:nvPr/>
        </p:nvSpPr>
        <p:spPr bwMode="auto">
          <a:xfrm>
            <a:off x="5905500" y="6400800"/>
            <a:ext cx="3112476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Adapted from slide by </a:t>
            </a:r>
            <a:r>
              <a:rPr lang="en-US" sz="1400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Anna </a:t>
            </a:r>
            <a:r>
              <a:rPr lang="en-US" sz="1400" dirty="0" err="1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Atramentov</a:t>
            </a:r>
            <a:endParaRPr lang="en-US" sz="1400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26" name="Title 125"/>
          <p:cNvSpPr>
            <a:spLocks noGrp="1"/>
          </p:cNvSpPr>
          <p:nvPr>
            <p:ph type="title"/>
          </p:nvPr>
        </p:nvSpPr>
        <p:spPr>
          <a:xfrm>
            <a:off x="342900" y="185738"/>
            <a:ext cx="8229600" cy="1143000"/>
          </a:xfrm>
        </p:spPr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d</a:t>
            </a:r>
            <a:r>
              <a:rPr lang="en-US" dirty="0" smtClean="0"/>
              <a:t> tree query (in 2-d)</a:t>
            </a:r>
            <a:endParaRPr lang="en-US" dirty="0"/>
          </a:p>
        </p:txBody>
      </p:sp>
      <p:sp>
        <p:nvSpPr>
          <p:cNvPr id="293891" name="Line 3"/>
          <p:cNvSpPr>
            <a:spLocks noChangeShapeType="1"/>
          </p:cNvSpPr>
          <p:nvPr/>
        </p:nvSpPr>
        <p:spPr bwMode="auto">
          <a:xfrm>
            <a:off x="422275" y="2979500"/>
            <a:ext cx="1355725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2" name="Line 4"/>
          <p:cNvSpPr>
            <a:spLocks noChangeShapeType="1"/>
          </p:cNvSpPr>
          <p:nvPr/>
        </p:nvSpPr>
        <p:spPr bwMode="auto">
          <a:xfrm>
            <a:off x="422274" y="2293938"/>
            <a:ext cx="1355726" cy="47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3" name="Line 5"/>
          <p:cNvSpPr>
            <a:spLocks noChangeShapeType="1"/>
          </p:cNvSpPr>
          <p:nvPr/>
        </p:nvSpPr>
        <p:spPr bwMode="auto">
          <a:xfrm>
            <a:off x="2517775" y="1549800"/>
            <a:ext cx="8028" cy="7489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4" name="Line 6"/>
          <p:cNvSpPr>
            <a:spLocks noChangeShapeType="1"/>
          </p:cNvSpPr>
          <p:nvPr/>
        </p:nvSpPr>
        <p:spPr bwMode="auto">
          <a:xfrm>
            <a:off x="1108075" y="2972274"/>
            <a:ext cx="0" cy="1485426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5" name="Line 7"/>
          <p:cNvSpPr>
            <a:spLocks noChangeShapeType="1"/>
          </p:cNvSpPr>
          <p:nvPr/>
        </p:nvSpPr>
        <p:spPr bwMode="auto">
          <a:xfrm>
            <a:off x="1790700" y="3779838"/>
            <a:ext cx="1714500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6" name="Line 8"/>
          <p:cNvSpPr>
            <a:spLocks noChangeShapeType="1"/>
          </p:cNvSpPr>
          <p:nvPr/>
        </p:nvSpPr>
        <p:spPr bwMode="auto">
          <a:xfrm>
            <a:off x="2543175" y="2984900"/>
            <a:ext cx="0" cy="7997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7" name="Line 9"/>
          <p:cNvSpPr>
            <a:spLocks noChangeShapeType="1"/>
          </p:cNvSpPr>
          <p:nvPr/>
        </p:nvSpPr>
        <p:spPr bwMode="auto">
          <a:xfrm>
            <a:off x="422274" y="3779838"/>
            <a:ext cx="695326" cy="174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22274" y="1549400"/>
            <a:ext cx="3095626" cy="2901308"/>
            <a:chOff x="408" y="1184"/>
            <a:chExt cx="1368" cy="1372"/>
          </a:xfrm>
        </p:grpSpPr>
        <p:sp>
          <p:nvSpPr>
            <p:cNvPr id="70758" name="Rectangle 11"/>
            <p:cNvSpPr>
              <a:spLocks noChangeArrowheads="1"/>
            </p:cNvSpPr>
            <p:nvPr/>
          </p:nvSpPr>
          <p:spPr bwMode="auto">
            <a:xfrm>
              <a:off x="408" y="1184"/>
              <a:ext cx="1368" cy="1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59" name="Oval 12"/>
            <p:cNvSpPr>
              <a:spLocks noChangeArrowheads="1"/>
            </p:cNvSpPr>
            <p:nvPr/>
          </p:nvSpPr>
          <p:spPr bwMode="auto">
            <a:xfrm>
              <a:off x="648" y="128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0" name="Oval 13"/>
            <p:cNvSpPr>
              <a:spLocks noChangeArrowheads="1"/>
            </p:cNvSpPr>
            <p:nvPr/>
          </p:nvSpPr>
          <p:spPr bwMode="auto">
            <a:xfrm>
              <a:off x="872" y="18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1" name="Oval 14"/>
            <p:cNvSpPr>
              <a:spLocks noChangeArrowheads="1"/>
            </p:cNvSpPr>
            <p:nvPr/>
          </p:nvSpPr>
          <p:spPr bwMode="auto">
            <a:xfrm>
              <a:off x="592" y="208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2" name="Oval 15"/>
            <p:cNvSpPr>
              <a:spLocks noChangeArrowheads="1"/>
            </p:cNvSpPr>
            <p:nvPr/>
          </p:nvSpPr>
          <p:spPr bwMode="auto">
            <a:xfrm>
              <a:off x="43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3" name="Oval 16"/>
            <p:cNvSpPr>
              <a:spLocks noChangeArrowheads="1"/>
            </p:cNvSpPr>
            <p:nvPr/>
          </p:nvSpPr>
          <p:spPr bwMode="auto">
            <a:xfrm>
              <a:off x="87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4" name="Oval 17"/>
            <p:cNvSpPr>
              <a:spLocks noChangeArrowheads="1"/>
            </p:cNvSpPr>
            <p:nvPr/>
          </p:nvSpPr>
          <p:spPr bwMode="auto">
            <a:xfrm>
              <a:off x="1344" y="246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5" name="Oval 18"/>
            <p:cNvSpPr>
              <a:spLocks noChangeArrowheads="1"/>
            </p:cNvSpPr>
            <p:nvPr/>
          </p:nvSpPr>
          <p:spPr bwMode="auto">
            <a:xfrm>
              <a:off x="1152" y="200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6" name="Oval 19"/>
            <p:cNvSpPr>
              <a:spLocks noChangeArrowheads="1"/>
            </p:cNvSpPr>
            <p:nvPr/>
          </p:nvSpPr>
          <p:spPr bwMode="auto">
            <a:xfrm>
              <a:off x="1464" y="202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7" name="Oval 20"/>
            <p:cNvSpPr>
              <a:spLocks noChangeArrowheads="1"/>
            </p:cNvSpPr>
            <p:nvPr/>
          </p:nvSpPr>
          <p:spPr bwMode="auto">
            <a:xfrm>
              <a:off x="1456" y="173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8" name="Oval 21"/>
            <p:cNvSpPr>
              <a:spLocks noChangeArrowheads="1"/>
            </p:cNvSpPr>
            <p:nvPr/>
          </p:nvSpPr>
          <p:spPr bwMode="auto">
            <a:xfrm>
              <a:off x="1224" y="129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9" name="Oval 22"/>
            <p:cNvSpPr>
              <a:spLocks noChangeArrowheads="1"/>
            </p:cNvSpPr>
            <p:nvPr/>
          </p:nvSpPr>
          <p:spPr bwMode="auto">
            <a:xfrm>
              <a:off x="1544" y="14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70" name="Text Box 23"/>
            <p:cNvSpPr txBox="1">
              <a:spLocks noChangeArrowheads="1"/>
            </p:cNvSpPr>
            <p:nvPr/>
          </p:nvSpPr>
          <p:spPr bwMode="auto">
            <a:xfrm>
              <a:off x="672" y="120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70771" name="Text Box 24"/>
            <p:cNvSpPr txBox="1">
              <a:spLocks noChangeArrowheads="1"/>
            </p:cNvSpPr>
            <p:nvPr/>
          </p:nvSpPr>
          <p:spPr bwMode="auto">
            <a:xfrm>
              <a:off x="1563" y="132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7</a:t>
              </a:r>
            </a:p>
          </p:txBody>
        </p:sp>
        <p:sp>
          <p:nvSpPr>
            <p:cNvPr id="70772" name="Text Box 25"/>
            <p:cNvSpPr txBox="1">
              <a:spLocks noChangeArrowheads="1"/>
            </p:cNvSpPr>
            <p:nvPr/>
          </p:nvSpPr>
          <p:spPr bwMode="auto">
            <a:xfrm>
              <a:off x="1098" y="119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6</a:t>
              </a:r>
            </a:p>
          </p:txBody>
        </p:sp>
        <p:sp>
          <p:nvSpPr>
            <p:cNvPr id="70773" name="Text Box 26"/>
            <p:cNvSpPr txBox="1">
              <a:spLocks noChangeArrowheads="1"/>
            </p:cNvSpPr>
            <p:nvPr/>
          </p:nvSpPr>
          <p:spPr bwMode="auto">
            <a:xfrm>
              <a:off x="746" y="171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70774" name="Text Box 27"/>
            <p:cNvSpPr txBox="1">
              <a:spLocks noChangeArrowheads="1"/>
            </p:cNvSpPr>
            <p:nvPr/>
          </p:nvSpPr>
          <p:spPr bwMode="auto">
            <a:xfrm>
              <a:off x="443" y="227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70775" name="Text Box 28"/>
            <p:cNvSpPr txBox="1">
              <a:spLocks noChangeArrowheads="1"/>
            </p:cNvSpPr>
            <p:nvPr/>
          </p:nvSpPr>
          <p:spPr bwMode="auto">
            <a:xfrm>
              <a:off x="470" y="1987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70776" name="Text Box 29"/>
            <p:cNvSpPr txBox="1">
              <a:spLocks noChangeArrowheads="1"/>
            </p:cNvSpPr>
            <p:nvPr/>
          </p:nvSpPr>
          <p:spPr bwMode="auto">
            <a:xfrm>
              <a:off x="892" y="226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0777" name="Text Box 30"/>
            <p:cNvSpPr txBox="1">
              <a:spLocks noChangeArrowheads="1"/>
            </p:cNvSpPr>
            <p:nvPr/>
          </p:nvSpPr>
          <p:spPr bwMode="auto">
            <a:xfrm>
              <a:off x="1176" y="191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</a:p>
          </p:txBody>
        </p:sp>
        <p:sp>
          <p:nvSpPr>
            <p:cNvPr id="70778" name="Text Box 31"/>
            <p:cNvSpPr txBox="1">
              <a:spLocks noChangeArrowheads="1"/>
            </p:cNvSpPr>
            <p:nvPr/>
          </p:nvSpPr>
          <p:spPr bwMode="auto">
            <a:xfrm>
              <a:off x="1326" y="164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</a:p>
          </p:txBody>
        </p:sp>
        <p:sp>
          <p:nvSpPr>
            <p:cNvPr id="70779" name="Text Box 32"/>
            <p:cNvSpPr txBox="1">
              <a:spLocks noChangeArrowheads="1"/>
            </p:cNvSpPr>
            <p:nvPr/>
          </p:nvSpPr>
          <p:spPr bwMode="auto">
            <a:xfrm>
              <a:off x="1468" y="1943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</a:p>
          </p:txBody>
        </p:sp>
        <p:sp>
          <p:nvSpPr>
            <p:cNvPr id="70780" name="Text Box 33"/>
            <p:cNvSpPr txBox="1">
              <a:spLocks noChangeArrowheads="1"/>
            </p:cNvSpPr>
            <p:nvPr/>
          </p:nvSpPr>
          <p:spPr bwMode="auto">
            <a:xfrm>
              <a:off x="1362" y="2381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11</a:t>
              </a:r>
            </a:p>
          </p:txBody>
        </p:sp>
      </p:grpSp>
      <p:sp>
        <p:nvSpPr>
          <p:cNvPr id="293922" name="Text Box 34"/>
          <p:cNvSpPr txBox="1">
            <a:spLocks noChangeArrowheads="1"/>
          </p:cNvSpPr>
          <p:nvPr/>
        </p:nvSpPr>
        <p:spPr bwMode="auto">
          <a:xfrm>
            <a:off x="76200" y="20755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5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70667" name="Text Box 35"/>
          <p:cNvSpPr txBox="1">
            <a:spLocks noChangeArrowheads="1"/>
          </p:cNvSpPr>
          <p:nvPr/>
        </p:nvSpPr>
        <p:spPr bwMode="auto">
          <a:xfrm>
            <a:off x="495299" y="20024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0668" name="Text Box 36"/>
          <p:cNvSpPr txBox="1">
            <a:spLocks noChangeArrowheads="1"/>
          </p:cNvSpPr>
          <p:nvPr/>
        </p:nvSpPr>
        <p:spPr bwMode="auto">
          <a:xfrm>
            <a:off x="1308099" y="18881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656507" y="1153958"/>
            <a:ext cx="414109" cy="3288289"/>
            <a:chOff x="1114" y="997"/>
            <a:chExt cx="183" cy="1555"/>
          </a:xfrm>
        </p:grpSpPr>
        <p:sp>
          <p:nvSpPr>
            <p:cNvPr id="70756" name="Line 38"/>
            <p:cNvSpPr>
              <a:spLocks noChangeShapeType="1"/>
            </p:cNvSpPr>
            <p:nvPr/>
          </p:nvSpPr>
          <p:spPr bwMode="auto">
            <a:xfrm>
              <a:off x="1175" y="1184"/>
              <a:ext cx="1" cy="136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757" name="Text Box 39"/>
            <p:cNvSpPr txBox="1">
              <a:spLocks noChangeArrowheads="1"/>
            </p:cNvSpPr>
            <p:nvPr/>
          </p:nvSpPr>
          <p:spPr bwMode="auto">
            <a:xfrm>
              <a:off x="1114" y="997"/>
              <a:ext cx="18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i="1" baseline="-25000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3929" name="Text Box 41"/>
          <p:cNvSpPr txBox="1">
            <a:spLocks noChangeArrowheads="1"/>
          </p:cNvSpPr>
          <p:nvPr/>
        </p:nvSpPr>
        <p:spPr bwMode="auto">
          <a:xfrm>
            <a:off x="2298700" y="11357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9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0" name="Text Box 42"/>
          <p:cNvSpPr txBox="1">
            <a:spLocks noChangeArrowheads="1"/>
          </p:cNvSpPr>
          <p:nvPr/>
        </p:nvSpPr>
        <p:spPr bwMode="auto">
          <a:xfrm>
            <a:off x="3556000" y="20882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7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1" name="Text Box 43"/>
          <p:cNvSpPr txBox="1">
            <a:spLocks noChangeArrowheads="1"/>
          </p:cNvSpPr>
          <p:nvPr/>
        </p:nvSpPr>
        <p:spPr bwMode="auto">
          <a:xfrm>
            <a:off x="3536950" y="27740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3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2" name="Text Box 44"/>
          <p:cNvSpPr txBox="1">
            <a:spLocks noChangeArrowheads="1"/>
          </p:cNvSpPr>
          <p:nvPr/>
        </p:nvSpPr>
        <p:spPr bwMode="auto">
          <a:xfrm>
            <a:off x="2209800" y="3339188"/>
            <a:ext cx="4955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10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3" name="Text Box 45"/>
          <p:cNvSpPr txBox="1">
            <a:spLocks noChangeArrowheads="1"/>
          </p:cNvSpPr>
          <p:nvPr/>
        </p:nvSpPr>
        <p:spPr bwMode="auto">
          <a:xfrm>
            <a:off x="3562350" y="35868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6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4" name="Text Box 46"/>
          <p:cNvSpPr txBox="1">
            <a:spLocks noChangeArrowheads="1"/>
          </p:cNvSpPr>
          <p:nvPr/>
        </p:nvSpPr>
        <p:spPr bwMode="auto">
          <a:xfrm>
            <a:off x="889000" y="44631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4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5" name="Text Box 47"/>
          <p:cNvSpPr txBox="1">
            <a:spLocks noChangeArrowheads="1"/>
          </p:cNvSpPr>
          <p:nvPr/>
        </p:nvSpPr>
        <p:spPr bwMode="auto">
          <a:xfrm>
            <a:off x="101600" y="35296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8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6" name="Text Box 48"/>
          <p:cNvSpPr txBox="1">
            <a:spLocks noChangeArrowheads="1"/>
          </p:cNvSpPr>
          <p:nvPr/>
        </p:nvSpPr>
        <p:spPr bwMode="auto">
          <a:xfrm>
            <a:off x="101600" y="27422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2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grpSp>
        <p:nvGrpSpPr>
          <p:cNvPr id="4" name="Group 129"/>
          <p:cNvGrpSpPr/>
          <p:nvPr/>
        </p:nvGrpSpPr>
        <p:grpSpPr>
          <a:xfrm>
            <a:off x="5918200" y="3221038"/>
            <a:ext cx="520700" cy="366712"/>
            <a:chOff x="5918200" y="3221038"/>
            <a:chExt cx="520700" cy="366712"/>
          </a:xfrm>
        </p:grpSpPr>
        <p:sp>
          <p:nvSpPr>
            <p:cNvPr id="293937" name="Oval 49"/>
            <p:cNvSpPr>
              <a:spLocks noChangeArrowheads="1"/>
            </p:cNvSpPr>
            <p:nvPr/>
          </p:nvSpPr>
          <p:spPr bwMode="auto">
            <a:xfrm>
              <a:off x="5918200" y="327818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38" name="Text Box 50"/>
            <p:cNvSpPr txBox="1">
              <a:spLocks noChangeArrowheads="1"/>
            </p:cNvSpPr>
            <p:nvPr/>
          </p:nvSpPr>
          <p:spPr bwMode="auto">
            <a:xfrm>
              <a:off x="6022975" y="32210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93961" name="AutoShape 73"/>
          <p:cNvCxnSpPr>
            <a:cxnSpLocks noChangeShapeType="1"/>
            <a:stCxn id="293943" idx="5"/>
            <a:endCxn id="293950" idx="0"/>
          </p:cNvCxnSpPr>
          <p:nvPr/>
        </p:nvCxnSpPr>
        <p:spPr bwMode="auto">
          <a:xfrm>
            <a:off x="8375650" y="4700588"/>
            <a:ext cx="222250" cy="450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5" name="Group 130"/>
          <p:cNvGrpSpPr/>
          <p:nvPr/>
        </p:nvGrpSpPr>
        <p:grpSpPr>
          <a:xfrm>
            <a:off x="4718050" y="3538538"/>
            <a:ext cx="1276350" cy="614363"/>
            <a:chOff x="4718050" y="3538538"/>
            <a:chExt cx="1276350" cy="614363"/>
          </a:xfrm>
        </p:grpSpPr>
        <p:sp>
          <p:nvSpPr>
            <p:cNvPr id="293939" name="Oval 51"/>
            <p:cNvSpPr>
              <a:spLocks noChangeArrowheads="1"/>
            </p:cNvSpPr>
            <p:nvPr/>
          </p:nvSpPr>
          <p:spPr bwMode="auto">
            <a:xfrm>
              <a:off x="4718050" y="38433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1" name="AutoShape 53"/>
            <p:cNvCxnSpPr>
              <a:cxnSpLocks noChangeShapeType="1"/>
              <a:stCxn id="293937" idx="3"/>
              <a:endCxn id="293939" idx="0"/>
            </p:cNvCxnSpPr>
            <p:nvPr/>
          </p:nvCxnSpPr>
          <p:spPr bwMode="auto">
            <a:xfrm flipH="1">
              <a:off x="4978400" y="3538538"/>
              <a:ext cx="1016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2" name="Text Box 84"/>
            <p:cNvSpPr txBox="1">
              <a:spLocks noChangeArrowheads="1"/>
            </p:cNvSpPr>
            <p:nvPr/>
          </p:nvSpPr>
          <p:spPr bwMode="auto">
            <a:xfrm>
              <a:off x="4810125" y="3786189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131"/>
          <p:cNvGrpSpPr/>
          <p:nvPr/>
        </p:nvGrpSpPr>
        <p:grpSpPr>
          <a:xfrm>
            <a:off x="6362700" y="3538538"/>
            <a:ext cx="1333500" cy="595312"/>
            <a:chOff x="6362700" y="3538538"/>
            <a:chExt cx="1333500" cy="595312"/>
          </a:xfrm>
        </p:grpSpPr>
        <p:sp>
          <p:nvSpPr>
            <p:cNvPr id="293940" name="Oval 52"/>
            <p:cNvSpPr>
              <a:spLocks noChangeArrowheads="1"/>
            </p:cNvSpPr>
            <p:nvPr/>
          </p:nvSpPr>
          <p:spPr bwMode="auto">
            <a:xfrm>
              <a:off x="7175500" y="3817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2" name="AutoShape 54"/>
            <p:cNvCxnSpPr>
              <a:cxnSpLocks noChangeShapeType="1"/>
              <a:stCxn id="293937" idx="5"/>
              <a:endCxn id="293940" idx="0"/>
            </p:cNvCxnSpPr>
            <p:nvPr/>
          </p:nvCxnSpPr>
          <p:spPr bwMode="auto">
            <a:xfrm>
              <a:off x="6362700" y="3538538"/>
              <a:ext cx="1073150" cy="279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3" name="Text Box 85"/>
            <p:cNvSpPr txBox="1">
              <a:spLocks noChangeArrowheads="1"/>
            </p:cNvSpPr>
            <p:nvPr/>
          </p:nvSpPr>
          <p:spPr bwMode="auto">
            <a:xfrm>
              <a:off x="7273925" y="37671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134"/>
          <p:cNvGrpSpPr/>
          <p:nvPr/>
        </p:nvGrpSpPr>
        <p:grpSpPr>
          <a:xfrm>
            <a:off x="4032250" y="4103688"/>
            <a:ext cx="762000" cy="652462"/>
            <a:chOff x="4032250" y="4103688"/>
            <a:chExt cx="762000" cy="652462"/>
          </a:xfrm>
        </p:grpSpPr>
        <p:sp>
          <p:nvSpPr>
            <p:cNvPr id="293946" name="Oval 58"/>
            <p:cNvSpPr>
              <a:spLocks noChangeArrowheads="1"/>
            </p:cNvSpPr>
            <p:nvPr/>
          </p:nvSpPr>
          <p:spPr bwMode="auto">
            <a:xfrm>
              <a:off x="40322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4" name="AutoShape 66"/>
            <p:cNvCxnSpPr>
              <a:cxnSpLocks noChangeShapeType="1"/>
              <a:stCxn id="293939" idx="3"/>
              <a:endCxn id="293946" idx="0"/>
            </p:cNvCxnSpPr>
            <p:nvPr/>
          </p:nvCxnSpPr>
          <p:spPr bwMode="auto">
            <a:xfrm flipH="1">
              <a:off x="4292600" y="4103688"/>
              <a:ext cx="501650" cy="3365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4" name="Text Box 86"/>
            <p:cNvSpPr txBox="1">
              <a:spLocks noChangeArrowheads="1"/>
            </p:cNvSpPr>
            <p:nvPr/>
          </p:nvSpPr>
          <p:spPr bwMode="auto">
            <a:xfrm>
              <a:off x="41243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136"/>
          <p:cNvGrpSpPr/>
          <p:nvPr/>
        </p:nvGrpSpPr>
        <p:grpSpPr>
          <a:xfrm>
            <a:off x="5162550" y="4103688"/>
            <a:ext cx="711200" cy="652462"/>
            <a:chOff x="5162550" y="4103688"/>
            <a:chExt cx="711200" cy="652462"/>
          </a:xfrm>
        </p:grpSpPr>
        <p:sp>
          <p:nvSpPr>
            <p:cNvPr id="293945" name="Oval 57"/>
            <p:cNvSpPr>
              <a:spLocks noChangeArrowheads="1"/>
            </p:cNvSpPr>
            <p:nvPr/>
          </p:nvSpPr>
          <p:spPr bwMode="auto">
            <a:xfrm>
              <a:off x="53530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5" name="AutoShape 67"/>
            <p:cNvCxnSpPr>
              <a:cxnSpLocks noChangeShapeType="1"/>
              <a:stCxn id="293939" idx="5"/>
              <a:endCxn id="293945" idx="1"/>
            </p:cNvCxnSpPr>
            <p:nvPr/>
          </p:nvCxnSpPr>
          <p:spPr bwMode="auto">
            <a:xfrm>
              <a:off x="5162550" y="4103688"/>
              <a:ext cx="26670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5" name="Text Box 87"/>
            <p:cNvSpPr txBox="1">
              <a:spLocks noChangeArrowheads="1"/>
            </p:cNvSpPr>
            <p:nvPr/>
          </p:nvSpPr>
          <p:spPr bwMode="auto">
            <a:xfrm>
              <a:off x="54578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" name="Group 139"/>
          <p:cNvGrpSpPr/>
          <p:nvPr/>
        </p:nvGrpSpPr>
        <p:grpSpPr>
          <a:xfrm>
            <a:off x="6584950" y="4078288"/>
            <a:ext cx="666750" cy="680482"/>
            <a:chOff x="6584950" y="4078288"/>
            <a:chExt cx="666750" cy="680482"/>
          </a:xfrm>
        </p:grpSpPr>
        <p:sp>
          <p:nvSpPr>
            <p:cNvPr id="293944" name="Oval 56"/>
            <p:cNvSpPr>
              <a:spLocks noChangeArrowheads="1"/>
            </p:cNvSpPr>
            <p:nvPr/>
          </p:nvSpPr>
          <p:spPr bwMode="auto">
            <a:xfrm>
              <a:off x="6584950" y="4452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0" name="Group 138"/>
            <p:cNvGrpSpPr/>
            <p:nvPr/>
          </p:nvGrpSpPr>
          <p:grpSpPr>
            <a:xfrm>
              <a:off x="6677025" y="4078288"/>
              <a:ext cx="574675" cy="680482"/>
              <a:chOff x="6677025" y="4078288"/>
              <a:chExt cx="574675" cy="680482"/>
            </a:xfrm>
          </p:grpSpPr>
          <p:cxnSp>
            <p:nvCxnSpPr>
              <p:cNvPr id="293956" name="AutoShape 68"/>
              <p:cNvCxnSpPr>
                <a:cxnSpLocks noChangeShapeType="1"/>
                <a:stCxn id="293940" idx="3"/>
                <a:endCxn id="293944" idx="0"/>
              </p:cNvCxnSpPr>
              <p:nvPr/>
            </p:nvCxnSpPr>
            <p:spPr bwMode="auto">
              <a:xfrm flipH="1">
                <a:off x="6845300" y="4078288"/>
                <a:ext cx="406400" cy="3746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6" name="Text Box 88"/>
              <p:cNvSpPr txBox="1">
                <a:spLocks noChangeArrowheads="1"/>
              </p:cNvSpPr>
              <p:nvPr/>
            </p:nvSpPr>
            <p:spPr bwMode="auto">
              <a:xfrm>
                <a:off x="66770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1" name="Group 133"/>
          <p:cNvGrpSpPr/>
          <p:nvPr/>
        </p:nvGrpSpPr>
        <p:grpSpPr>
          <a:xfrm>
            <a:off x="7620000" y="4078288"/>
            <a:ext cx="831850" cy="680482"/>
            <a:chOff x="7620000" y="4078288"/>
            <a:chExt cx="831850" cy="680482"/>
          </a:xfrm>
        </p:grpSpPr>
        <p:sp>
          <p:nvSpPr>
            <p:cNvPr id="293943" name="Oval 55"/>
            <p:cNvSpPr>
              <a:spLocks noChangeArrowheads="1"/>
            </p:cNvSpPr>
            <p:nvPr/>
          </p:nvSpPr>
          <p:spPr bwMode="auto">
            <a:xfrm>
              <a:off x="79311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2" name="Group 132"/>
            <p:cNvGrpSpPr/>
            <p:nvPr/>
          </p:nvGrpSpPr>
          <p:grpSpPr>
            <a:xfrm>
              <a:off x="7620000" y="4078288"/>
              <a:ext cx="769720" cy="680482"/>
              <a:chOff x="7620000" y="4078288"/>
              <a:chExt cx="769720" cy="680482"/>
            </a:xfrm>
          </p:grpSpPr>
          <p:cxnSp>
            <p:nvCxnSpPr>
              <p:cNvPr id="293957" name="AutoShape 69"/>
              <p:cNvCxnSpPr>
                <a:cxnSpLocks noChangeShapeType="1"/>
                <a:stCxn id="293940" idx="5"/>
                <a:endCxn id="293943" idx="0"/>
              </p:cNvCxnSpPr>
              <p:nvPr/>
            </p:nvCxnSpPr>
            <p:spPr bwMode="auto">
              <a:xfrm>
                <a:off x="7620000" y="4078288"/>
                <a:ext cx="571500" cy="3619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7" name="Text Box 89"/>
              <p:cNvSpPr txBox="1">
                <a:spLocks noChangeArrowheads="1"/>
              </p:cNvSpPr>
              <p:nvPr/>
            </p:nvSpPr>
            <p:spPr bwMode="auto">
              <a:xfrm>
                <a:off x="80359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3" name="Group 143"/>
          <p:cNvGrpSpPr/>
          <p:nvPr/>
        </p:nvGrpSpPr>
        <p:grpSpPr>
          <a:xfrm>
            <a:off x="3302000" y="4700588"/>
            <a:ext cx="952500" cy="1522412"/>
            <a:chOff x="3302000" y="4700588"/>
            <a:chExt cx="952500" cy="1522412"/>
          </a:xfrm>
        </p:grpSpPr>
        <p:sp>
          <p:nvSpPr>
            <p:cNvPr id="293947" name="Oval 59"/>
            <p:cNvSpPr>
              <a:spLocks noChangeArrowheads="1"/>
            </p:cNvSpPr>
            <p:nvPr/>
          </p:nvSpPr>
          <p:spPr bwMode="auto">
            <a:xfrm>
              <a:off x="353060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48" name="Text Box 60"/>
            <p:cNvSpPr txBox="1">
              <a:spLocks noChangeArrowheads="1"/>
            </p:cNvSpPr>
            <p:nvPr/>
          </p:nvSpPr>
          <p:spPr bwMode="auto">
            <a:xfrm>
              <a:off x="3622675" y="509428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14" name="Group 63"/>
            <p:cNvGrpSpPr>
              <a:grpSpLocks/>
            </p:cNvGrpSpPr>
            <p:nvPr/>
          </p:nvGrpSpPr>
          <p:grpSpPr bwMode="auto">
            <a:xfrm>
              <a:off x="3302000" y="5856288"/>
              <a:ext cx="330200" cy="366712"/>
              <a:chOff x="2040" y="3676"/>
              <a:chExt cx="208" cy="231"/>
            </a:xfrm>
          </p:grpSpPr>
          <p:sp>
            <p:nvSpPr>
              <p:cNvPr id="70754" name="Text Box 64"/>
              <p:cNvSpPr txBox="1">
                <a:spLocks noChangeArrowheads="1"/>
              </p:cNvSpPr>
              <p:nvPr/>
            </p:nvSpPr>
            <p:spPr bwMode="auto">
              <a:xfrm>
                <a:off x="204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0755" name="Rectangle 65"/>
              <p:cNvSpPr>
                <a:spLocks noChangeArrowheads="1"/>
              </p:cNvSpPr>
              <p:nvPr/>
            </p:nvSpPr>
            <p:spPr bwMode="auto">
              <a:xfrm>
                <a:off x="20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293964" name="AutoShape 76"/>
            <p:cNvCxnSpPr>
              <a:cxnSpLocks noChangeShapeType="1"/>
              <a:stCxn id="293946" idx="3"/>
              <a:endCxn id="293947" idx="0"/>
            </p:cNvCxnSpPr>
            <p:nvPr/>
          </p:nvCxnSpPr>
          <p:spPr bwMode="auto">
            <a:xfrm flipH="1">
              <a:off x="3790950" y="4700588"/>
              <a:ext cx="3175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6" name="AutoShape 78"/>
            <p:cNvCxnSpPr>
              <a:cxnSpLocks noChangeShapeType="1"/>
              <a:stCxn id="293947" idx="5"/>
              <a:endCxn id="70752" idx="0"/>
            </p:cNvCxnSpPr>
            <p:nvPr/>
          </p:nvCxnSpPr>
          <p:spPr bwMode="auto">
            <a:xfrm>
              <a:off x="3975100" y="5411788"/>
              <a:ext cx="1143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7" name="AutoShape 79"/>
            <p:cNvCxnSpPr>
              <a:cxnSpLocks noChangeShapeType="1"/>
              <a:stCxn id="293947" idx="3"/>
              <a:endCxn id="70755" idx="0"/>
            </p:cNvCxnSpPr>
            <p:nvPr/>
          </p:nvCxnSpPr>
          <p:spPr bwMode="auto">
            <a:xfrm flipH="1">
              <a:off x="3467100" y="5411788"/>
              <a:ext cx="1397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5" name="Group 92"/>
            <p:cNvGrpSpPr>
              <a:grpSpLocks/>
            </p:cNvGrpSpPr>
            <p:nvPr/>
          </p:nvGrpSpPr>
          <p:grpSpPr bwMode="auto">
            <a:xfrm>
              <a:off x="3924300" y="5856288"/>
              <a:ext cx="330200" cy="366712"/>
              <a:chOff x="2416" y="3676"/>
              <a:chExt cx="208" cy="231"/>
            </a:xfrm>
          </p:grpSpPr>
          <p:sp>
            <p:nvSpPr>
              <p:cNvPr id="70752" name="Rectangle 93"/>
              <p:cNvSpPr>
                <a:spLocks noChangeArrowheads="1"/>
              </p:cNvSpPr>
              <p:nvPr/>
            </p:nvSpPr>
            <p:spPr bwMode="auto">
              <a:xfrm>
                <a:off x="241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3" name="Text Box 94"/>
              <p:cNvSpPr txBox="1">
                <a:spLocks noChangeArrowheads="1"/>
              </p:cNvSpPr>
              <p:nvPr/>
            </p:nvSpPr>
            <p:spPr bwMode="auto">
              <a:xfrm>
                <a:off x="243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</p:grpSp>
      </p:grpSp>
      <p:grpSp>
        <p:nvGrpSpPr>
          <p:cNvPr id="16" name="Group 135"/>
          <p:cNvGrpSpPr/>
          <p:nvPr/>
        </p:nvGrpSpPr>
        <p:grpSpPr>
          <a:xfrm>
            <a:off x="4457700" y="4700588"/>
            <a:ext cx="330200" cy="798512"/>
            <a:chOff x="4457700" y="4700588"/>
            <a:chExt cx="330200" cy="798512"/>
          </a:xfrm>
        </p:grpSpPr>
        <p:cxnSp>
          <p:nvCxnSpPr>
            <p:cNvPr id="293965" name="AutoShape 77"/>
            <p:cNvCxnSpPr>
              <a:cxnSpLocks noChangeShapeType="1"/>
              <a:stCxn id="293946" idx="5"/>
              <a:endCxn id="70750" idx="0"/>
            </p:cNvCxnSpPr>
            <p:nvPr/>
          </p:nvCxnSpPr>
          <p:spPr bwMode="auto">
            <a:xfrm>
              <a:off x="4476750" y="47005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95"/>
            <p:cNvGrpSpPr>
              <a:grpSpLocks/>
            </p:cNvGrpSpPr>
            <p:nvPr/>
          </p:nvGrpSpPr>
          <p:grpSpPr bwMode="auto">
            <a:xfrm>
              <a:off x="4457700" y="5132388"/>
              <a:ext cx="330200" cy="366712"/>
              <a:chOff x="2760" y="3220"/>
              <a:chExt cx="208" cy="231"/>
            </a:xfrm>
          </p:grpSpPr>
          <p:sp>
            <p:nvSpPr>
              <p:cNvPr id="70750" name="Rectangle 96"/>
              <p:cNvSpPr>
                <a:spLocks noChangeArrowheads="1"/>
              </p:cNvSpPr>
              <p:nvPr/>
            </p:nvSpPr>
            <p:spPr bwMode="auto">
              <a:xfrm>
                <a:off x="2760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1" name="Text Box 97"/>
              <p:cNvSpPr txBox="1">
                <a:spLocks noChangeArrowheads="1"/>
              </p:cNvSpPr>
              <p:nvPr/>
            </p:nvSpPr>
            <p:spPr bwMode="auto">
              <a:xfrm>
                <a:off x="2770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</p:grpSp>
      </p:grpSp>
      <p:grpSp>
        <p:nvGrpSpPr>
          <p:cNvPr id="18" name="Group 137"/>
          <p:cNvGrpSpPr/>
          <p:nvPr/>
        </p:nvGrpSpPr>
        <p:grpSpPr>
          <a:xfrm>
            <a:off x="5130800" y="4700588"/>
            <a:ext cx="914400" cy="798512"/>
            <a:chOff x="5130800" y="4700588"/>
            <a:chExt cx="914400" cy="798512"/>
          </a:xfrm>
        </p:grpSpPr>
        <p:cxnSp>
          <p:nvCxnSpPr>
            <p:cNvPr id="293962" name="AutoShape 74"/>
            <p:cNvCxnSpPr>
              <a:cxnSpLocks noChangeShapeType="1"/>
              <a:stCxn id="293945" idx="5"/>
              <a:endCxn id="70746" idx="0"/>
            </p:cNvCxnSpPr>
            <p:nvPr/>
          </p:nvCxnSpPr>
          <p:spPr bwMode="auto">
            <a:xfrm>
              <a:off x="5797550" y="4700588"/>
              <a:ext cx="825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3" name="AutoShape 75"/>
            <p:cNvCxnSpPr>
              <a:cxnSpLocks noChangeShapeType="1"/>
              <a:stCxn id="293945" idx="3"/>
              <a:endCxn id="70748" idx="0"/>
            </p:cNvCxnSpPr>
            <p:nvPr/>
          </p:nvCxnSpPr>
          <p:spPr bwMode="auto">
            <a:xfrm flipH="1">
              <a:off x="52959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" name="Group 98"/>
            <p:cNvGrpSpPr>
              <a:grpSpLocks/>
            </p:cNvGrpSpPr>
            <p:nvPr/>
          </p:nvGrpSpPr>
          <p:grpSpPr bwMode="auto">
            <a:xfrm>
              <a:off x="5130800" y="5132388"/>
              <a:ext cx="330200" cy="366712"/>
              <a:chOff x="3184" y="3220"/>
              <a:chExt cx="208" cy="231"/>
            </a:xfrm>
          </p:grpSpPr>
          <p:sp>
            <p:nvSpPr>
              <p:cNvPr id="70748" name="Rectangle 99"/>
              <p:cNvSpPr>
                <a:spLocks noChangeArrowheads="1"/>
              </p:cNvSpPr>
              <p:nvPr/>
            </p:nvSpPr>
            <p:spPr bwMode="auto">
              <a:xfrm>
                <a:off x="3184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9" name="Text Box 100"/>
              <p:cNvSpPr txBox="1">
                <a:spLocks noChangeArrowheads="1"/>
              </p:cNvSpPr>
              <p:nvPr/>
            </p:nvSpPr>
            <p:spPr bwMode="auto">
              <a:xfrm>
                <a:off x="3198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5</a:t>
                </a:r>
              </a:p>
            </p:txBody>
          </p:sp>
        </p:grpSp>
        <p:grpSp>
          <p:nvGrpSpPr>
            <p:cNvPr id="20" name="Group 101"/>
            <p:cNvGrpSpPr>
              <a:grpSpLocks/>
            </p:cNvGrpSpPr>
            <p:nvPr/>
          </p:nvGrpSpPr>
          <p:grpSpPr bwMode="auto">
            <a:xfrm>
              <a:off x="5715000" y="5132388"/>
              <a:ext cx="330200" cy="366712"/>
              <a:chOff x="3552" y="3220"/>
              <a:chExt cx="208" cy="231"/>
            </a:xfrm>
          </p:grpSpPr>
          <p:sp>
            <p:nvSpPr>
              <p:cNvPr id="70746" name="Rectangle 102"/>
              <p:cNvSpPr>
                <a:spLocks noChangeArrowheads="1"/>
              </p:cNvSpPr>
              <p:nvPr/>
            </p:nvSpPr>
            <p:spPr bwMode="auto">
              <a:xfrm>
                <a:off x="35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7" name="Text Box 103"/>
              <p:cNvSpPr txBox="1">
                <a:spLocks noChangeArrowheads="1"/>
              </p:cNvSpPr>
              <p:nvPr/>
            </p:nvSpPr>
            <p:spPr bwMode="auto">
              <a:xfrm>
                <a:off x="3566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</p:grpSp>
      </p:grpSp>
      <p:grpSp>
        <p:nvGrpSpPr>
          <p:cNvPr id="21" name="Group 140"/>
          <p:cNvGrpSpPr/>
          <p:nvPr/>
        </p:nvGrpSpPr>
        <p:grpSpPr>
          <a:xfrm>
            <a:off x="6315075" y="4713288"/>
            <a:ext cx="412750" cy="785812"/>
            <a:chOff x="6315075" y="4713288"/>
            <a:chExt cx="412750" cy="785812"/>
          </a:xfrm>
        </p:grpSpPr>
        <p:cxnSp>
          <p:nvCxnSpPr>
            <p:cNvPr id="293958" name="AutoShape 70"/>
            <p:cNvCxnSpPr>
              <a:cxnSpLocks noChangeShapeType="1"/>
              <a:stCxn id="293944" idx="3"/>
              <a:endCxn id="70744" idx="0"/>
            </p:cNvCxnSpPr>
            <p:nvPr/>
          </p:nvCxnSpPr>
          <p:spPr bwMode="auto">
            <a:xfrm flipH="1">
              <a:off x="6515100" y="4713288"/>
              <a:ext cx="1460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2" name="Group 104"/>
            <p:cNvGrpSpPr>
              <a:grpSpLocks/>
            </p:cNvGrpSpPr>
            <p:nvPr/>
          </p:nvGrpSpPr>
          <p:grpSpPr bwMode="auto">
            <a:xfrm>
              <a:off x="6315075" y="5132388"/>
              <a:ext cx="412750" cy="366712"/>
              <a:chOff x="3930" y="3220"/>
              <a:chExt cx="260" cy="231"/>
            </a:xfrm>
          </p:grpSpPr>
          <p:sp>
            <p:nvSpPr>
              <p:cNvPr id="70744" name="Rectangle 105"/>
              <p:cNvSpPr>
                <a:spLocks noChangeArrowheads="1"/>
              </p:cNvSpPr>
              <p:nvPr/>
            </p:nvSpPr>
            <p:spPr bwMode="auto">
              <a:xfrm>
                <a:off x="39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5" name="Text Box 106"/>
              <p:cNvSpPr txBox="1">
                <a:spLocks noChangeArrowheads="1"/>
              </p:cNvSpPr>
              <p:nvPr/>
            </p:nvSpPr>
            <p:spPr bwMode="auto">
              <a:xfrm>
                <a:off x="3930" y="3220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11</a:t>
                </a:r>
              </a:p>
            </p:txBody>
          </p:sp>
        </p:grpSp>
      </p:grpSp>
      <p:grpSp>
        <p:nvGrpSpPr>
          <p:cNvPr id="23" name="Group 144"/>
          <p:cNvGrpSpPr/>
          <p:nvPr/>
        </p:nvGrpSpPr>
        <p:grpSpPr>
          <a:xfrm>
            <a:off x="6705600" y="4713288"/>
            <a:ext cx="968375" cy="1509712"/>
            <a:chOff x="6705600" y="4713288"/>
            <a:chExt cx="968375" cy="1509712"/>
          </a:xfrm>
        </p:grpSpPr>
        <p:sp>
          <p:nvSpPr>
            <p:cNvPr id="293949" name="Oval 61"/>
            <p:cNvSpPr>
              <a:spLocks noChangeArrowheads="1"/>
            </p:cNvSpPr>
            <p:nvPr/>
          </p:nvSpPr>
          <p:spPr bwMode="auto">
            <a:xfrm>
              <a:off x="6940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9" name="AutoShape 71"/>
            <p:cNvCxnSpPr>
              <a:cxnSpLocks noChangeShapeType="1"/>
              <a:stCxn id="293944" idx="5"/>
              <a:endCxn id="293949" idx="0"/>
            </p:cNvCxnSpPr>
            <p:nvPr/>
          </p:nvCxnSpPr>
          <p:spPr bwMode="auto">
            <a:xfrm>
              <a:off x="7029450" y="4713288"/>
              <a:ext cx="1714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8" name="AutoShape 80"/>
            <p:cNvCxnSpPr>
              <a:cxnSpLocks noChangeShapeType="1"/>
              <a:stCxn id="293949" idx="5"/>
              <a:endCxn id="70740" idx="0"/>
            </p:cNvCxnSpPr>
            <p:nvPr/>
          </p:nvCxnSpPr>
          <p:spPr bwMode="auto">
            <a:xfrm>
              <a:off x="738505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1" name="AutoShape 83"/>
            <p:cNvCxnSpPr>
              <a:cxnSpLocks noChangeShapeType="1"/>
              <a:stCxn id="293949" idx="3"/>
              <a:endCxn id="70742" idx="0"/>
            </p:cNvCxnSpPr>
            <p:nvPr/>
          </p:nvCxnSpPr>
          <p:spPr bwMode="auto">
            <a:xfrm flipH="1">
              <a:off x="6870700" y="54117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9" name="Text Box 91"/>
            <p:cNvSpPr txBox="1">
              <a:spLocks noChangeArrowheads="1"/>
            </p:cNvSpPr>
            <p:nvPr/>
          </p:nvSpPr>
          <p:spPr bwMode="auto">
            <a:xfrm>
              <a:off x="7000875" y="5100638"/>
              <a:ext cx="4000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4" name="Group 107"/>
            <p:cNvGrpSpPr>
              <a:grpSpLocks/>
            </p:cNvGrpSpPr>
            <p:nvPr/>
          </p:nvGrpSpPr>
          <p:grpSpPr bwMode="auto">
            <a:xfrm>
              <a:off x="6705600" y="5856288"/>
              <a:ext cx="330200" cy="366712"/>
              <a:chOff x="4176" y="3676"/>
              <a:chExt cx="208" cy="231"/>
            </a:xfrm>
          </p:grpSpPr>
          <p:sp>
            <p:nvSpPr>
              <p:cNvPr id="70742" name="Rectangle 108"/>
              <p:cNvSpPr>
                <a:spLocks noChangeArrowheads="1"/>
              </p:cNvSpPr>
              <p:nvPr/>
            </p:nvSpPr>
            <p:spPr bwMode="auto">
              <a:xfrm>
                <a:off x="417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3" name="Text Box 109"/>
              <p:cNvSpPr txBox="1">
                <a:spLocks noChangeArrowheads="1"/>
              </p:cNvSpPr>
              <p:nvPr/>
            </p:nvSpPr>
            <p:spPr bwMode="auto">
              <a:xfrm>
                <a:off x="418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9</a:t>
                </a:r>
              </a:p>
            </p:txBody>
          </p:sp>
        </p:grpSp>
        <p:grpSp>
          <p:nvGrpSpPr>
            <p:cNvPr id="25" name="Group 110"/>
            <p:cNvGrpSpPr>
              <a:grpSpLocks/>
            </p:cNvGrpSpPr>
            <p:nvPr/>
          </p:nvGrpSpPr>
          <p:grpSpPr bwMode="auto">
            <a:xfrm>
              <a:off x="7261225" y="5856288"/>
              <a:ext cx="412750" cy="366712"/>
              <a:chOff x="4518" y="3676"/>
              <a:chExt cx="260" cy="231"/>
            </a:xfrm>
          </p:grpSpPr>
          <p:sp>
            <p:nvSpPr>
              <p:cNvPr id="70740" name="Rectangle 111"/>
              <p:cNvSpPr>
                <a:spLocks noChangeArrowheads="1"/>
              </p:cNvSpPr>
              <p:nvPr/>
            </p:nvSpPr>
            <p:spPr bwMode="auto">
              <a:xfrm>
                <a:off x="4552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1" name="Text Box 112"/>
              <p:cNvSpPr txBox="1">
                <a:spLocks noChangeArrowheads="1"/>
              </p:cNvSpPr>
              <p:nvPr/>
            </p:nvSpPr>
            <p:spPr bwMode="auto">
              <a:xfrm>
                <a:off x="4518" y="3676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10</a:t>
                </a:r>
              </a:p>
            </p:txBody>
          </p:sp>
        </p:grpSp>
      </p:grpSp>
      <p:grpSp>
        <p:nvGrpSpPr>
          <p:cNvPr id="26" name="Group 142"/>
          <p:cNvGrpSpPr/>
          <p:nvPr/>
        </p:nvGrpSpPr>
        <p:grpSpPr>
          <a:xfrm>
            <a:off x="7708900" y="4700588"/>
            <a:ext cx="330200" cy="798512"/>
            <a:chOff x="7708900" y="4700588"/>
            <a:chExt cx="330200" cy="798512"/>
          </a:xfrm>
        </p:grpSpPr>
        <p:cxnSp>
          <p:nvCxnSpPr>
            <p:cNvPr id="293960" name="AutoShape 72"/>
            <p:cNvCxnSpPr>
              <a:cxnSpLocks noChangeShapeType="1"/>
              <a:stCxn id="293943" idx="3"/>
              <a:endCxn id="70738" idx="0"/>
            </p:cNvCxnSpPr>
            <p:nvPr/>
          </p:nvCxnSpPr>
          <p:spPr bwMode="auto">
            <a:xfrm flipH="1">
              <a:off x="78740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7" name="Group 113"/>
            <p:cNvGrpSpPr>
              <a:grpSpLocks/>
            </p:cNvGrpSpPr>
            <p:nvPr/>
          </p:nvGrpSpPr>
          <p:grpSpPr bwMode="auto">
            <a:xfrm>
              <a:off x="7708900" y="5132388"/>
              <a:ext cx="330200" cy="366712"/>
              <a:chOff x="4808" y="3220"/>
              <a:chExt cx="208" cy="231"/>
            </a:xfrm>
          </p:grpSpPr>
          <p:sp>
            <p:nvSpPr>
              <p:cNvPr id="70738" name="Rectangle 114"/>
              <p:cNvSpPr>
                <a:spLocks noChangeArrowheads="1"/>
              </p:cNvSpPr>
              <p:nvPr/>
            </p:nvSpPr>
            <p:spPr bwMode="auto">
              <a:xfrm>
                <a:off x="4808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9" name="Text Box 115"/>
              <p:cNvSpPr txBox="1">
                <a:spLocks noChangeArrowheads="1"/>
              </p:cNvSpPr>
              <p:nvPr/>
            </p:nvSpPr>
            <p:spPr bwMode="auto">
              <a:xfrm>
                <a:off x="4822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8</a:t>
                </a:r>
              </a:p>
            </p:txBody>
          </p:sp>
        </p:grpSp>
      </p:grpSp>
      <p:grpSp>
        <p:nvGrpSpPr>
          <p:cNvPr id="28" name="Group 145"/>
          <p:cNvGrpSpPr/>
          <p:nvPr/>
        </p:nvGrpSpPr>
        <p:grpSpPr>
          <a:xfrm>
            <a:off x="8153400" y="5100638"/>
            <a:ext cx="901700" cy="1122362"/>
            <a:chOff x="8153400" y="5100638"/>
            <a:chExt cx="901700" cy="1122362"/>
          </a:xfrm>
        </p:grpSpPr>
        <p:sp>
          <p:nvSpPr>
            <p:cNvPr id="293950" name="Oval 62"/>
            <p:cNvSpPr>
              <a:spLocks noChangeArrowheads="1"/>
            </p:cNvSpPr>
            <p:nvPr/>
          </p:nvSpPr>
          <p:spPr bwMode="auto">
            <a:xfrm>
              <a:off x="8337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69" name="AutoShape 81"/>
            <p:cNvCxnSpPr>
              <a:cxnSpLocks noChangeShapeType="1"/>
              <a:stCxn id="293950" idx="5"/>
              <a:endCxn id="70734" idx="0"/>
            </p:cNvCxnSpPr>
            <p:nvPr/>
          </p:nvCxnSpPr>
          <p:spPr bwMode="auto">
            <a:xfrm>
              <a:off x="8782050" y="5411788"/>
              <a:ext cx="1079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0" name="AutoShape 82"/>
            <p:cNvCxnSpPr>
              <a:cxnSpLocks noChangeShapeType="1"/>
              <a:stCxn id="293950" idx="3"/>
              <a:endCxn id="70736" idx="0"/>
            </p:cNvCxnSpPr>
            <p:nvPr/>
          </p:nvCxnSpPr>
          <p:spPr bwMode="auto">
            <a:xfrm flipH="1">
              <a:off x="831850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8" name="Text Box 90"/>
            <p:cNvSpPr txBox="1">
              <a:spLocks noChangeArrowheads="1"/>
            </p:cNvSpPr>
            <p:nvPr/>
          </p:nvSpPr>
          <p:spPr bwMode="auto">
            <a:xfrm>
              <a:off x="8442326" y="51006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9" name="Group 116"/>
            <p:cNvGrpSpPr>
              <a:grpSpLocks/>
            </p:cNvGrpSpPr>
            <p:nvPr/>
          </p:nvGrpSpPr>
          <p:grpSpPr bwMode="auto">
            <a:xfrm>
              <a:off x="8153400" y="5856288"/>
              <a:ext cx="330200" cy="366712"/>
              <a:chOff x="5104" y="3676"/>
              <a:chExt cx="208" cy="231"/>
            </a:xfrm>
          </p:grpSpPr>
          <p:sp>
            <p:nvSpPr>
              <p:cNvPr id="70736" name="Rectangle 117"/>
              <p:cNvSpPr>
                <a:spLocks noChangeArrowheads="1"/>
              </p:cNvSpPr>
              <p:nvPr/>
            </p:nvSpPr>
            <p:spPr bwMode="auto">
              <a:xfrm>
                <a:off x="5104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7" name="Text Box 118"/>
              <p:cNvSpPr txBox="1">
                <a:spLocks noChangeArrowheads="1"/>
              </p:cNvSpPr>
              <p:nvPr/>
            </p:nvSpPr>
            <p:spPr bwMode="auto">
              <a:xfrm>
                <a:off x="5114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</a:p>
            </p:txBody>
          </p:sp>
        </p:grpSp>
        <p:grpSp>
          <p:nvGrpSpPr>
            <p:cNvPr id="30" name="Group 119"/>
            <p:cNvGrpSpPr>
              <a:grpSpLocks/>
            </p:cNvGrpSpPr>
            <p:nvPr/>
          </p:nvGrpSpPr>
          <p:grpSpPr bwMode="auto">
            <a:xfrm>
              <a:off x="8724900" y="5856288"/>
              <a:ext cx="330200" cy="366712"/>
              <a:chOff x="5440" y="3676"/>
              <a:chExt cx="208" cy="231"/>
            </a:xfrm>
          </p:grpSpPr>
          <p:sp>
            <p:nvSpPr>
              <p:cNvPr id="70734" name="Rectangle 120"/>
              <p:cNvSpPr>
                <a:spLocks noChangeArrowheads="1"/>
              </p:cNvSpPr>
              <p:nvPr/>
            </p:nvSpPr>
            <p:spPr bwMode="auto">
              <a:xfrm>
                <a:off x="54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5" name="Text Box 121"/>
              <p:cNvSpPr txBox="1">
                <a:spLocks noChangeArrowheads="1"/>
              </p:cNvSpPr>
              <p:nvPr/>
            </p:nvSpPr>
            <p:spPr bwMode="auto">
              <a:xfrm>
                <a:off x="545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</a:p>
            </p:txBody>
          </p:sp>
        </p:grpSp>
      </p:grpSp>
      <p:sp>
        <p:nvSpPr>
          <p:cNvPr id="294010" name="Line 122"/>
          <p:cNvSpPr>
            <a:spLocks noChangeShapeType="1"/>
          </p:cNvSpPr>
          <p:nvPr/>
        </p:nvSpPr>
        <p:spPr bwMode="auto">
          <a:xfrm>
            <a:off x="1790700" y="2981614"/>
            <a:ext cx="1730543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2" name="Line 4"/>
          <p:cNvSpPr>
            <a:spLocks noChangeShapeType="1"/>
          </p:cNvSpPr>
          <p:nvPr/>
        </p:nvSpPr>
        <p:spPr bwMode="auto">
          <a:xfrm>
            <a:off x="1831974" y="2306638"/>
            <a:ext cx="1685926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1" name="Group 149"/>
          <p:cNvGrpSpPr/>
          <p:nvPr/>
        </p:nvGrpSpPr>
        <p:grpSpPr>
          <a:xfrm>
            <a:off x="1993900" y="2601913"/>
            <a:ext cx="316081" cy="400110"/>
            <a:chOff x="1866900" y="2589213"/>
            <a:chExt cx="316081" cy="400110"/>
          </a:xfrm>
        </p:grpSpPr>
        <p:sp>
          <p:nvSpPr>
            <p:cNvPr id="143" name="Oval 123"/>
            <p:cNvSpPr>
              <a:spLocks noChangeArrowheads="1"/>
            </p:cNvSpPr>
            <p:nvPr/>
          </p:nvSpPr>
          <p:spPr bwMode="auto">
            <a:xfrm>
              <a:off x="1866900" y="2730501"/>
              <a:ext cx="55563" cy="555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4F81B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FF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44" name="Text Box 124"/>
            <p:cNvSpPr txBox="1">
              <a:spLocks noChangeArrowheads="1"/>
            </p:cNvSpPr>
            <p:nvPr/>
          </p:nvSpPr>
          <p:spPr bwMode="auto">
            <a:xfrm>
              <a:off x="1870075" y="2589213"/>
              <a:ext cx="3129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solidFill>
                    <a:srgbClr val="0000FF"/>
                  </a:solidFill>
                  <a:latin typeface="Times New Roman" charset="0"/>
                  <a:ea typeface="Arial" charset="0"/>
                  <a:cs typeface="Arial" charset="0"/>
                </a:rPr>
                <a:t>q</a:t>
              </a:r>
              <a:endParaRPr lang="en-US" sz="2000" dirty="0">
                <a:solidFill>
                  <a:srgbClr val="0000FF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46" name="AutoShape 125"/>
          <p:cNvSpPr>
            <a:spLocks noChangeArrowheads="1"/>
          </p:cNvSpPr>
          <p:nvPr/>
        </p:nvSpPr>
        <p:spPr bwMode="auto">
          <a:xfrm>
            <a:off x="6083300" y="28448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7" name="AutoShape 125"/>
          <p:cNvSpPr>
            <a:spLocks noChangeArrowheads="1"/>
          </p:cNvSpPr>
          <p:nvPr/>
        </p:nvSpPr>
        <p:spPr bwMode="auto">
          <a:xfrm>
            <a:off x="7378700" y="34036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8" name="AutoShape 125"/>
          <p:cNvSpPr>
            <a:spLocks noChangeArrowheads="1"/>
          </p:cNvSpPr>
          <p:nvPr/>
        </p:nvSpPr>
        <p:spPr bwMode="auto">
          <a:xfrm>
            <a:off x="8128000" y="40005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9" name="AutoShape 125"/>
          <p:cNvSpPr>
            <a:spLocks noChangeArrowheads="1"/>
          </p:cNvSpPr>
          <p:nvPr/>
        </p:nvSpPr>
        <p:spPr bwMode="auto">
          <a:xfrm>
            <a:off x="7708900" y="47371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1206499" y="1955799"/>
            <a:ext cx="1625601" cy="1654629"/>
          </a:xfrm>
          <a:prstGeom prst="ellipse">
            <a:avLst/>
          </a:prstGeom>
          <a:noFill/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155259" y="1669534"/>
            <a:ext cx="47474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Now backtrack along the path of recursion, asking “Could there be a closer point in the other </a:t>
            </a:r>
            <a:r>
              <a:rPr lang="en-US" dirty="0" err="1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subtree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?” If so, start a recursive search.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419100" y="2971800"/>
            <a:ext cx="673100" cy="14859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1816100" y="3797300"/>
            <a:ext cx="16891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3200400" y="4927600"/>
            <a:ext cx="1117600" cy="15875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6261100" y="4991100"/>
            <a:ext cx="5207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3888" name="Slide Number Placeholder 2938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31" name="Text Box 123"/>
          <p:cNvSpPr txBox="1">
            <a:spLocks noChangeArrowheads="1"/>
          </p:cNvSpPr>
          <p:nvPr/>
        </p:nvSpPr>
        <p:spPr bwMode="auto">
          <a:xfrm>
            <a:off x="5905500" y="6400800"/>
            <a:ext cx="3112476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Adapted from slide by </a:t>
            </a:r>
            <a:r>
              <a:rPr lang="en-US" sz="1400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Anna </a:t>
            </a:r>
            <a:r>
              <a:rPr lang="en-US" sz="1400" dirty="0" err="1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Atramentov</a:t>
            </a:r>
            <a:endParaRPr lang="en-US" sz="1400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26" name="Title 125"/>
          <p:cNvSpPr>
            <a:spLocks noGrp="1"/>
          </p:cNvSpPr>
          <p:nvPr>
            <p:ph type="title"/>
          </p:nvPr>
        </p:nvSpPr>
        <p:spPr>
          <a:xfrm>
            <a:off x="342900" y="185738"/>
            <a:ext cx="8229600" cy="1143000"/>
          </a:xfrm>
        </p:spPr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d</a:t>
            </a:r>
            <a:r>
              <a:rPr lang="en-US" dirty="0" smtClean="0"/>
              <a:t> tree query (in 2-d)</a:t>
            </a:r>
            <a:endParaRPr lang="en-US" dirty="0"/>
          </a:p>
        </p:txBody>
      </p:sp>
      <p:sp>
        <p:nvSpPr>
          <p:cNvPr id="293891" name="Line 3"/>
          <p:cNvSpPr>
            <a:spLocks noChangeShapeType="1"/>
          </p:cNvSpPr>
          <p:nvPr/>
        </p:nvSpPr>
        <p:spPr bwMode="auto">
          <a:xfrm>
            <a:off x="422275" y="2979500"/>
            <a:ext cx="1355725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2" name="Line 4"/>
          <p:cNvSpPr>
            <a:spLocks noChangeShapeType="1"/>
          </p:cNvSpPr>
          <p:nvPr/>
        </p:nvSpPr>
        <p:spPr bwMode="auto">
          <a:xfrm>
            <a:off x="422274" y="2293938"/>
            <a:ext cx="1355726" cy="47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3" name="Line 5"/>
          <p:cNvSpPr>
            <a:spLocks noChangeShapeType="1"/>
          </p:cNvSpPr>
          <p:nvPr/>
        </p:nvSpPr>
        <p:spPr bwMode="auto">
          <a:xfrm>
            <a:off x="2517775" y="1549800"/>
            <a:ext cx="8028" cy="7489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4" name="Line 6"/>
          <p:cNvSpPr>
            <a:spLocks noChangeShapeType="1"/>
          </p:cNvSpPr>
          <p:nvPr/>
        </p:nvSpPr>
        <p:spPr bwMode="auto">
          <a:xfrm>
            <a:off x="1108075" y="2972274"/>
            <a:ext cx="0" cy="1485426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5" name="Line 7"/>
          <p:cNvSpPr>
            <a:spLocks noChangeShapeType="1"/>
          </p:cNvSpPr>
          <p:nvPr/>
        </p:nvSpPr>
        <p:spPr bwMode="auto">
          <a:xfrm>
            <a:off x="1790700" y="3779838"/>
            <a:ext cx="1714500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6" name="Line 8"/>
          <p:cNvSpPr>
            <a:spLocks noChangeShapeType="1"/>
          </p:cNvSpPr>
          <p:nvPr/>
        </p:nvSpPr>
        <p:spPr bwMode="auto">
          <a:xfrm>
            <a:off x="2543175" y="2984900"/>
            <a:ext cx="0" cy="7997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7" name="Line 9"/>
          <p:cNvSpPr>
            <a:spLocks noChangeShapeType="1"/>
          </p:cNvSpPr>
          <p:nvPr/>
        </p:nvSpPr>
        <p:spPr bwMode="auto">
          <a:xfrm>
            <a:off x="422274" y="3779838"/>
            <a:ext cx="695326" cy="174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22274" y="1549400"/>
            <a:ext cx="3095626" cy="2901308"/>
            <a:chOff x="408" y="1184"/>
            <a:chExt cx="1368" cy="1372"/>
          </a:xfrm>
        </p:grpSpPr>
        <p:sp>
          <p:nvSpPr>
            <p:cNvPr id="70758" name="Rectangle 11"/>
            <p:cNvSpPr>
              <a:spLocks noChangeArrowheads="1"/>
            </p:cNvSpPr>
            <p:nvPr/>
          </p:nvSpPr>
          <p:spPr bwMode="auto">
            <a:xfrm>
              <a:off x="408" y="1184"/>
              <a:ext cx="1368" cy="1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59" name="Oval 12"/>
            <p:cNvSpPr>
              <a:spLocks noChangeArrowheads="1"/>
            </p:cNvSpPr>
            <p:nvPr/>
          </p:nvSpPr>
          <p:spPr bwMode="auto">
            <a:xfrm>
              <a:off x="648" y="128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0" name="Oval 13"/>
            <p:cNvSpPr>
              <a:spLocks noChangeArrowheads="1"/>
            </p:cNvSpPr>
            <p:nvPr/>
          </p:nvSpPr>
          <p:spPr bwMode="auto">
            <a:xfrm>
              <a:off x="872" y="18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1" name="Oval 14"/>
            <p:cNvSpPr>
              <a:spLocks noChangeArrowheads="1"/>
            </p:cNvSpPr>
            <p:nvPr/>
          </p:nvSpPr>
          <p:spPr bwMode="auto">
            <a:xfrm>
              <a:off x="592" y="208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2" name="Oval 15"/>
            <p:cNvSpPr>
              <a:spLocks noChangeArrowheads="1"/>
            </p:cNvSpPr>
            <p:nvPr/>
          </p:nvSpPr>
          <p:spPr bwMode="auto">
            <a:xfrm>
              <a:off x="43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3" name="Oval 16"/>
            <p:cNvSpPr>
              <a:spLocks noChangeArrowheads="1"/>
            </p:cNvSpPr>
            <p:nvPr/>
          </p:nvSpPr>
          <p:spPr bwMode="auto">
            <a:xfrm>
              <a:off x="87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4" name="Oval 17"/>
            <p:cNvSpPr>
              <a:spLocks noChangeArrowheads="1"/>
            </p:cNvSpPr>
            <p:nvPr/>
          </p:nvSpPr>
          <p:spPr bwMode="auto">
            <a:xfrm>
              <a:off x="1344" y="246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5" name="Oval 18"/>
            <p:cNvSpPr>
              <a:spLocks noChangeArrowheads="1"/>
            </p:cNvSpPr>
            <p:nvPr/>
          </p:nvSpPr>
          <p:spPr bwMode="auto">
            <a:xfrm>
              <a:off x="1152" y="200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6" name="Oval 19"/>
            <p:cNvSpPr>
              <a:spLocks noChangeArrowheads="1"/>
            </p:cNvSpPr>
            <p:nvPr/>
          </p:nvSpPr>
          <p:spPr bwMode="auto">
            <a:xfrm>
              <a:off x="1464" y="202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7" name="Oval 20"/>
            <p:cNvSpPr>
              <a:spLocks noChangeArrowheads="1"/>
            </p:cNvSpPr>
            <p:nvPr/>
          </p:nvSpPr>
          <p:spPr bwMode="auto">
            <a:xfrm>
              <a:off x="1456" y="173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8" name="Oval 21"/>
            <p:cNvSpPr>
              <a:spLocks noChangeArrowheads="1"/>
            </p:cNvSpPr>
            <p:nvPr/>
          </p:nvSpPr>
          <p:spPr bwMode="auto">
            <a:xfrm>
              <a:off x="1224" y="129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9" name="Oval 22"/>
            <p:cNvSpPr>
              <a:spLocks noChangeArrowheads="1"/>
            </p:cNvSpPr>
            <p:nvPr/>
          </p:nvSpPr>
          <p:spPr bwMode="auto">
            <a:xfrm>
              <a:off x="1544" y="14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70" name="Text Box 23"/>
            <p:cNvSpPr txBox="1">
              <a:spLocks noChangeArrowheads="1"/>
            </p:cNvSpPr>
            <p:nvPr/>
          </p:nvSpPr>
          <p:spPr bwMode="auto">
            <a:xfrm>
              <a:off x="672" y="120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70771" name="Text Box 24"/>
            <p:cNvSpPr txBox="1">
              <a:spLocks noChangeArrowheads="1"/>
            </p:cNvSpPr>
            <p:nvPr/>
          </p:nvSpPr>
          <p:spPr bwMode="auto">
            <a:xfrm>
              <a:off x="1563" y="132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7</a:t>
              </a:r>
            </a:p>
          </p:txBody>
        </p:sp>
        <p:sp>
          <p:nvSpPr>
            <p:cNvPr id="70772" name="Text Box 25"/>
            <p:cNvSpPr txBox="1">
              <a:spLocks noChangeArrowheads="1"/>
            </p:cNvSpPr>
            <p:nvPr/>
          </p:nvSpPr>
          <p:spPr bwMode="auto">
            <a:xfrm>
              <a:off x="1098" y="119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6</a:t>
              </a:r>
            </a:p>
          </p:txBody>
        </p:sp>
        <p:sp>
          <p:nvSpPr>
            <p:cNvPr id="70773" name="Text Box 26"/>
            <p:cNvSpPr txBox="1">
              <a:spLocks noChangeArrowheads="1"/>
            </p:cNvSpPr>
            <p:nvPr/>
          </p:nvSpPr>
          <p:spPr bwMode="auto">
            <a:xfrm>
              <a:off x="746" y="171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70774" name="Text Box 27"/>
            <p:cNvSpPr txBox="1">
              <a:spLocks noChangeArrowheads="1"/>
            </p:cNvSpPr>
            <p:nvPr/>
          </p:nvSpPr>
          <p:spPr bwMode="auto">
            <a:xfrm>
              <a:off x="443" y="227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70775" name="Text Box 28"/>
            <p:cNvSpPr txBox="1">
              <a:spLocks noChangeArrowheads="1"/>
            </p:cNvSpPr>
            <p:nvPr/>
          </p:nvSpPr>
          <p:spPr bwMode="auto">
            <a:xfrm>
              <a:off x="470" y="1987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70776" name="Text Box 29"/>
            <p:cNvSpPr txBox="1">
              <a:spLocks noChangeArrowheads="1"/>
            </p:cNvSpPr>
            <p:nvPr/>
          </p:nvSpPr>
          <p:spPr bwMode="auto">
            <a:xfrm>
              <a:off x="892" y="226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0777" name="Text Box 30"/>
            <p:cNvSpPr txBox="1">
              <a:spLocks noChangeArrowheads="1"/>
            </p:cNvSpPr>
            <p:nvPr/>
          </p:nvSpPr>
          <p:spPr bwMode="auto">
            <a:xfrm>
              <a:off x="1176" y="191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</a:p>
          </p:txBody>
        </p:sp>
        <p:sp>
          <p:nvSpPr>
            <p:cNvPr id="70778" name="Text Box 31"/>
            <p:cNvSpPr txBox="1">
              <a:spLocks noChangeArrowheads="1"/>
            </p:cNvSpPr>
            <p:nvPr/>
          </p:nvSpPr>
          <p:spPr bwMode="auto">
            <a:xfrm>
              <a:off x="1326" y="164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</a:p>
          </p:txBody>
        </p:sp>
        <p:sp>
          <p:nvSpPr>
            <p:cNvPr id="70779" name="Text Box 32"/>
            <p:cNvSpPr txBox="1">
              <a:spLocks noChangeArrowheads="1"/>
            </p:cNvSpPr>
            <p:nvPr/>
          </p:nvSpPr>
          <p:spPr bwMode="auto">
            <a:xfrm>
              <a:off x="1468" y="1943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</a:p>
          </p:txBody>
        </p:sp>
        <p:sp>
          <p:nvSpPr>
            <p:cNvPr id="70780" name="Text Box 33"/>
            <p:cNvSpPr txBox="1">
              <a:spLocks noChangeArrowheads="1"/>
            </p:cNvSpPr>
            <p:nvPr/>
          </p:nvSpPr>
          <p:spPr bwMode="auto">
            <a:xfrm>
              <a:off x="1362" y="2381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11</a:t>
              </a:r>
            </a:p>
          </p:txBody>
        </p:sp>
      </p:grpSp>
      <p:sp>
        <p:nvSpPr>
          <p:cNvPr id="293922" name="Text Box 34"/>
          <p:cNvSpPr txBox="1">
            <a:spLocks noChangeArrowheads="1"/>
          </p:cNvSpPr>
          <p:nvPr/>
        </p:nvSpPr>
        <p:spPr bwMode="auto">
          <a:xfrm>
            <a:off x="76200" y="20755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5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70667" name="Text Box 35"/>
          <p:cNvSpPr txBox="1">
            <a:spLocks noChangeArrowheads="1"/>
          </p:cNvSpPr>
          <p:nvPr/>
        </p:nvSpPr>
        <p:spPr bwMode="auto">
          <a:xfrm>
            <a:off x="495299" y="20024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0668" name="Text Box 36"/>
          <p:cNvSpPr txBox="1">
            <a:spLocks noChangeArrowheads="1"/>
          </p:cNvSpPr>
          <p:nvPr/>
        </p:nvSpPr>
        <p:spPr bwMode="auto">
          <a:xfrm>
            <a:off x="1308099" y="18881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656507" y="1153958"/>
            <a:ext cx="414109" cy="3288289"/>
            <a:chOff x="1114" y="997"/>
            <a:chExt cx="183" cy="1555"/>
          </a:xfrm>
        </p:grpSpPr>
        <p:sp>
          <p:nvSpPr>
            <p:cNvPr id="70756" name="Line 38"/>
            <p:cNvSpPr>
              <a:spLocks noChangeShapeType="1"/>
            </p:cNvSpPr>
            <p:nvPr/>
          </p:nvSpPr>
          <p:spPr bwMode="auto">
            <a:xfrm>
              <a:off x="1175" y="1184"/>
              <a:ext cx="1" cy="136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757" name="Text Box 39"/>
            <p:cNvSpPr txBox="1">
              <a:spLocks noChangeArrowheads="1"/>
            </p:cNvSpPr>
            <p:nvPr/>
          </p:nvSpPr>
          <p:spPr bwMode="auto">
            <a:xfrm>
              <a:off x="1114" y="997"/>
              <a:ext cx="18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i="1" baseline="-25000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3929" name="Text Box 41"/>
          <p:cNvSpPr txBox="1">
            <a:spLocks noChangeArrowheads="1"/>
          </p:cNvSpPr>
          <p:nvPr/>
        </p:nvSpPr>
        <p:spPr bwMode="auto">
          <a:xfrm>
            <a:off x="2298700" y="11357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9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0" name="Text Box 42"/>
          <p:cNvSpPr txBox="1">
            <a:spLocks noChangeArrowheads="1"/>
          </p:cNvSpPr>
          <p:nvPr/>
        </p:nvSpPr>
        <p:spPr bwMode="auto">
          <a:xfrm>
            <a:off x="3556000" y="20882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7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1" name="Text Box 43"/>
          <p:cNvSpPr txBox="1">
            <a:spLocks noChangeArrowheads="1"/>
          </p:cNvSpPr>
          <p:nvPr/>
        </p:nvSpPr>
        <p:spPr bwMode="auto">
          <a:xfrm>
            <a:off x="3536950" y="27740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3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2" name="Text Box 44"/>
          <p:cNvSpPr txBox="1">
            <a:spLocks noChangeArrowheads="1"/>
          </p:cNvSpPr>
          <p:nvPr/>
        </p:nvSpPr>
        <p:spPr bwMode="auto">
          <a:xfrm>
            <a:off x="2209800" y="3339188"/>
            <a:ext cx="4955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10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3" name="Text Box 45"/>
          <p:cNvSpPr txBox="1">
            <a:spLocks noChangeArrowheads="1"/>
          </p:cNvSpPr>
          <p:nvPr/>
        </p:nvSpPr>
        <p:spPr bwMode="auto">
          <a:xfrm>
            <a:off x="3562350" y="35868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6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4" name="Text Box 46"/>
          <p:cNvSpPr txBox="1">
            <a:spLocks noChangeArrowheads="1"/>
          </p:cNvSpPr>
          <p:nvPr/>
        </p:nvSpPr>
        <p:spPr bwMode="auto">
          <a:xfrm>
            <a:off x="889000" y="44631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4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5" name="Text Box 47"/>
          <p:cNvSpPr txBox="1">
            <a:spLocks noChangeArrowheads="1"/>
          </p:cNvSpPr>
          <p:nvPr/>
        </p:nvSpPr>
        <p:spPr bwMode="auto">
          <a:xfrm>
            <a:off x="101600" y="35296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8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6" name="Text Box 48"/>
          <p:cNvSpPr txBox="1">
            <a:spLocks noChangeArrowheads="1"/>
          </p:cNvSpPr>
          <p:nvPr/>
        </p:nvSpPr>
        <p:spPr bwMode="auto">
          <a:xfrm>
            <a:off x="101600" y="27422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2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grpSp>
        <p:nvGrpSpPr>
          <p:cNvPr id="4" name="Group 129"/>
          <p:cNvGrpSpPr/>
          <p:nvPr/>
        </p:nvGrpSpPr>
        <p:grpSpPr>
          <a:xfrm>
            <a:off x="5918200" y="3221038"/>
            <a:ext cx="520700" cy="366712"/>
            <a:chOff x="5918200" y="3221038"/>
            <a:chExt cx="520700" cy="366712"/>
          </a:xfrm>
        </p:grpSpPr>
        <p:sp>
          <p:nvSpPr>
            <p:cNvPr id="293937" name="Oval 49"/>
            <p:cNvSpPr>
              <a:spLocks noChangeArrowheads="1"/>
            </p:cNvSpPr>
            <p:nvPr/>
          </p:nvSpPr>
          <p:spPr bwMode="auto">
            <a:xfrm>
              <a:off x="5918200" y="327818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38" name="Text Box 50"/>
            <p:cNvSpPr txBox="1">
              <a:spLocks noChangeArrowheads="1"/>
            </p:cNvSpPr>
            <p:nvPr/>
          </p:nvSpPr>
          <p:spPr bwMode="auto">
            <a:xfrm>
              <a:off x="6022975" y="32210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93961" name="AutoShape 73"/>
          <p:cNvCxnSpPr>
            <a:cxnSpLocks noChangeShapeType="1"/>
            <a:stCxn id="293943" idx="5"/>
            <a:endCxn id="293950" idx="0"/>
          </p:cNvCxnSpPr>
          <p:nvPr/>
        </p:nvCxnSpPr>
        <p:spPr bwMode="auto">
          <a:xfrm>
            <a:off x="8375650" y="4700588"/>
            <a:ext cx="222250" cy="450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5" name="Group 130"/>
          <p:cNvGrpSpPr/>
          <p:nvPr/>
        </p:nvGrpSpPr>
        <p:grpSpPr>
          <a:xfrm>
            <a:off x="4718050" y="3538538"/>
            <a:ext cx="1276350" cy="614363"/>
            <a:chOff x="4718050" y="3538538"/>
            <a:chExt cx="1276350" cy="614363"/>
          </a:xfrm>
        </p:grpSpPr>
        <p:sp>
          <p:nvSpPr>
            <p:cNvPr id="293939" name="Oval 51"/>
            <p:cNvSpPr>
              <a:spLocks noChangeArrowheads="1"/>
            </p:cNvSpPr>
            <p:nvPr/>
          </p:nvSpPr>
          <p:spPr bwMode="auto">
            <a:xfrm>
              <a:off x="4718050" y="38433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1" name="AutoShape 53"/>
            <p:cNvCxnSpPr>
              <a:cxnSpLocks noChangeShapeType="1"/>
              <a:stCxn id="293937" idx="3"/>
              <a:endCxn id="293939" idx="0"/>
            </p:cNvCxnSpPr>
            <p:nvPr/>
          </p:nvCxnSpPr>
          <p:spPr bwMode="auto">
            <a:xfrm flipH="1">
              <a:off x="4978400" y="3538538"/>
              <a:ext cx="1016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2" name="Text Box 84"/>
            <p:cNvSpPr txBox="1">
              <a:spLocks noChangeArrowheads="1"/>
            </p:cNvSpPr>
            <p:nvPr/>
          </p:nvSpPr>
          <p:spPr bwMode="auto">
            <a:xfrm>
              <a:off x="4810125" y="3786189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131"/>
          <p:cNvGrpSpPr/>
          <p:nvPr/>
        </p:nvGrpSpPr>
        <p:grpSpPr>
          <a:xfrm>
            <a:off x="6362700" y="3538538"/>
            <a:ext cx="1333500" cy="595312"/>
            <a:chOff x="6362700" y="3538538"/>
            <a:chExt cx="1333500" cy="595312"/>
          </a:xfrm>
        </p:grpSpPr>
        <p:sp>
          <p:nvSpPr>
            <p:cNvPr id="293940" name="Oval 52"/>
            <p:cNvSpPr>
              <a:spLocks noChangeArrowheads="1"/>
            </p:cNvSpPr>
            <p:nvPr/>
          </p:nvSpPr>
          <p:spPr bwMode="auto">
            <a:xfrm>
              <a:off x="7175500" y="3817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2" name="AutoShape 54"/>
            <p:cNvCxnSpPr>
              <a:cxnSpLocks noChangeShapeType="1"/>
              <a:stCxn id="293937" idx="5"/>
              <a:endCxn id="293940" idx="0"/>
            </p:cNvCxnSpPr>
            <p:nvPr/>
          </p:nvCxnSpPr>
          <p:spPr bwMode="auto">
            <a:xfrm>
              <a:off x="6362700" y="3538538"/>
              <a:ext cx="1073150" cy="279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3" name="Text Box 85"/>
            <p:cNvSpPr txBox="1">
              <a:spLocks noChangeArrowheads="1"/>
            </p:cNvSpPr>
            <p:nvPr/>
          </p:nvSpPr>
          <p:spPr bwMode="auto">
            <a:xfrm>
              <a:off x="7273925" y="37671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134"/>
          <p:cNvGrpSpPr/>
          <p:nvPr/>
        </p:nvGrpSpPr>
        <p:grpSpPr>
          <a:xfrm>
            <a:off x="4032250" y="4103688"/>
            <a:ext cx="762000" cy="652462"/>
            <a:chOff x="4032250" y="4103688"/>
            <a:chExt cx="762000" cy="652462"/>
          </a:xfrm>
        </p:grpSpPr>
        <p:sp>
          <p:nvSpPr>
            <p:cNvPr id="293946" name="Oval 58"/>
            <p:cNvSpPr>
              <a:spLocks noChangeArrowheads="1"/>
            </p:cNvSpPr>
            <p:nvPr/>
          </p:nvSpPr>
          <p:spPr bwMode="auto">
            <a:xfrm>
              <a:off x="40322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4" name="AutoShape 66"/>
            <p:cNvCxnSpPr>
              <a:cxnSpLocks noChangeShapeType="1"/>
              <a:stCxn id="293939" idx="3"/>
              <a:endCxn id="293946" idx="0"/>
            </p:cNvCxnSpPr>
            <p:nvPr/>
          </p:nvCxnSpPr>
          <p:spPr bwMode="auto">
            <a:xfrm flipH="1">
              <a:off x="4292600" y="4103688"/>
              <a:ext cx="501650" cy="3365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4" name="Text Box 86"/>
            <p:cNvSpPr txBox="1">
              <a:spLocks noChangeArrowheads="1"/>
            </p:cNvSpPr>
            <p:nvPr/>
          </p:nvSpPr>
          <p:spPr bwMode="auto">
            <a:xfrm>
              <a:off x="41243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136"/>
          <p:cNvGrpSpPr/>
          <p:nvPr/>
        </p:nvGrpSpPr>
        <p:grpSpPr>
          <a:xfrm>
            <a:off x="5162550" y="4103688"/>
            <a:ext cx="711200" cy="652462"/>
            <a:chOff x="5162550" y="4103688"/>
            <a:chExt cx="711200" cy="652462"/>
          </a:xfrm>
        </p:grpSpPr>
        <p:sp>
          <p:nvSpPr>
            <p:cNvPr id="293945" name="Oval 57"/>
            <p:cNvSpPr>
              <a:spLocks noChangeArrowheads="1"/>
            </p:cNvSpPr>
            <p:nvPr/>
          </p:nvSpPr>
          <p:spPr bwMode="auto">
            <a:xfrm>
              <a:off x="53530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5" name="AutoShape 67"/>
            <p:cNvCxnSpPr>
              <a:cxnSpLocks noChangeShapeType="1"/>
              <a:stCxn id="293939" idx="5"/>
              <a:endCxn id="293945" idx="1"/>
            </p:cNvCxnSpPr>
            <p:nvPr/>
          </p:nvCxnSpPr>
          <p:spPr bwMode="auto">
            <a:xfrm>
              <a:off x="5162550" y="4103688"/>
              <a:ext cx="26670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5" name="Text Box 87"/>
            <p:cNvSpPr txBox="1">
              <a:spLocks noChangeArrowheads="1"/>
            </p:cNvSpPr>
            <p:nvPr/>
          </p:nvSpPr>
          <p:spPr bwMode="auto">
            <a:xfrm>
              <a:off x="54578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" name="Group 139"/>
          <p:cNvGrpSpPr/>
          <p:nvPr/>
        </p:nvGrpSpPr>
        <p:grpSpPr>
          <a:xfrm>
            <a:off x="6584950" y="4078288"/>
            <a:ext cx="666750" cy="680482"/>
            <a:chOff x="6584950" y="4078288"/>
            <a:chExt cx="666750" cy="680482"/>
          </a:xfrm>
        </p:grpSpPr>
        <p:sp>
          <p:nvSpPr>
            <p:cNvPr id="293944" name="Oval 56"/>
            <p:cNvSpPr>
              <a:spLocks noChangeArrowheads="1"/>
            </p:cNvSpPr>
            <p:nvPr/>
          </p:nvSpPr>
          <p:spPr bwMode="auto">
            <a:xfrm>
              <a:off x="6584950" y="4452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0" name="Group 138"/>
            <p:cNvGrpSpPr/>
            <p:nvPr/>
          </p:nvGrpSpPr>
          <p:grpSpPr>
            <a:xfrm>
              <a:off x="6677025" y="4078288"/>
              <a:ext cx="574675" cy="680482"/>
              <a:chOff x="6677025" y="4078288"/>
              <a:chExt cx="574675" cy="680482"/>
            </a:xfrm>
          </p:grpSpPr>
          <p:cxnSp>
            <p:nvCxnSpPr>
              <p:cNvPr id="293956" name="AutoShape 68"/>
              <p:cNvCxnSpPr>
                <a:cxnSpLocks noChangeShapeType="1"/>
                <a:stCxn id="293940" idx="3"/>
                <a:endCxn id="293944" idx="0"/>
              </p:cNvCxnSpPr>
              <p:nvPr/>
            </p:nvCxnSpPr>
            <p:spPr bwMode="auto">
              <a:xfrm flipH="1">
                <a:off x="6845300" y="4078288"/>
                <a:ext cx="406400" cy="3746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6" name="Text Box 88"/>
              <p:cNvSpPr txBox="1">
                <a:spLocks noChangeArrowheads="1"/>
              </p:cNvSpPr>
              <p:nvPr/>
            </p:nvSpPr>
            <p:spPr bwMode="auto">
              <a:xfrm>
                <a:off x="66770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1" name="Group 133"/>
          <p:cNvGrpSpPr/>
          <p:nvPr/>
        </p:nvGrpSpPr>
        <p:grpSpPr>
          <a:xfrm>
            <a:off x="7620000" y="4078288"/>
            <a:ext cx="831850" cy="680482"/>
            <a:chOff x="7620000" y="4078288"/>
            <a:chExt cx="831850" cy="680482"/>
          </a:xfrm>
        </p:grpSpPr>
        <p:sp>
          <p:nvSpPr>
            <p:cNvPr id="293943" name="Oval 55"/>
            <p:cNvSpPr>
              <a:spLocks noChangeArrowheads="1"/>
            </p:cNvSpPr>
            <p:nvPr/>
          </p:nvSpPr>
          <p:spPr bwMode="auto">
            <a:xfrm>
              <a:off x="79311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2" name="Group 132"/>
            <p:cNvGrpSpPr/>
            <p:nvPr/>
          </p:nvGrpSpPr>
          <p:grpSpPr>
            <a:xfrm>
              <a:off x="7620000" y="4078288"/>
              <a:ext cx="769720" cy="680482"/>
              <a:chOff x="7620000" y="4078288"/>
              <a:chExt cx="769720" cy="680482"/>
            </a:xfrm>
          </p:grpSpPr>
          <p:cxnSp>
            <p:nvCxnSpPr>
              <p:cNvPr id="293957" name="AutoShape 69"/>
              <p:cNvCxnSpPr>
                <a:cxnSpLocks noChangeShapeType="1"/>
                <a:stCxn id="293940" idx="5"/>
                <a:endCxn id="293943" idx="0"/>
              </p:cNvCxnSpPr>
              <p:nvPr/>
            </p:nvCxnSpPr>
            <p:spPr bwMode="auto">
              <a:xfrm>
                <a:off x="7620000" y="4078288"/>
                <a:ext cx="571500" cy="3619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7" name="Text Box 89"/>
              <p:cNvSpPr txBox="1">
                <a:spLocks noChangeArrowheads="1"/>
              </p:cNvSpPr>
              <p:nvPr/>
            </p:nvSpPr>
            <p:spPr bwMode="auto">
              <a:xfrm>
                <a:off x="80359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3" name="Group 143"/>
          <p:cNvGrpSpPr/>
          <p:nvPr/>
        </p:nvGrpSpPr>
        <p:grpSpPr>
          <a:xfrm>
            <a:off x="3302000" y="4700588"/>
            <a:ext cx="952500" cy="1522412"/>
            <a:chOff x="3302000" y="4700588"/>
            <a:chExt cx="952500" cy="1522412"/>
          </a:xfrm>
        </p:grpSpPr>
        <p:sp>
          <p:nvSpPr>
            <p:cNvPr id="293947" name="Oval 59"/>
            <p:cNvSpPr>
              <a:spLocks noChangeArrowheads="1"/>
            </p:cNvSpPr>
            <p:nvPr/>
          </p:nvSpPr>
          <p:spPr bwMode="auto">
            <a:xfrm>
              <a:off x="353060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48" name="Text Box 60"/>
            <p:cNvSpPr txBox="1">
              <a:spLocks noChangeArrowheads="1"/>
            </p:cNvSpPr>
            <p:nvPr/>
          </p:nvSpPr>
          <p:spPr bwMode="auto">
            <a:xfrm>
              <a:off x="3622675" y="509428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14" name="Group 63"/>
            <p:cNvGrpSpPr>
              <a:grpSpLocks/>
            </p:cNvGrpSpPr>
            <p:nvPr/>
          </p:nvGrpSpPr>
          <p:grpSpPr bwMode="auto">
            <a:xfrm>
              <a:off x="3302000" y="5856288"/>
              <a:ext cx="330200" cy="366712"/>
              <a:chOff x="2040" y="3676"/>
              <a:chExt cx="208" cy="231"/>
            </a:xfrm>
          </p:grpSpPr>
          <p:sp>
            <p:nvSpPr>
              <p:cNvPr id="70754" name="Text Box 64"/>
              <p:cNvSpPr txBox="1">
                <a:spLocks noChangeArrowheads="1"/>
              </p:cNvSpPr>
              <p:nvPr/>
            </p:nvSpPr>
            <p:spPr bwMode="auto">
              <a:xfrm>
                <a:off x="204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0755" name="Rectangle 65"/>
              <p:cNvSpPr>
                <a:spLocks noChangeArrowheads="1"/>
              </p:cNvSpPr>
              <p:nvPr/>
            </p:nvSpPr>
            <p:spPr bwMode="auto">
              <a:xfrm>
                <a:off x="20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293964" name="AutoShape 76"/>
            <p:cNvCxnSpPr>
              <a:cxnSpLocks noChangeShapeType="1"/>
              <a:stCxn id="293946" idx="3"/>
              <a:endCxn id="293947" idx="0"/>
            </p:cNvCxnSpPr>
            <p:nvPr/>
          </p:nvCxnSpPr>
          <p:spPr bwMode="auto">
            <a:xfrm flipH="1">
              <a:off x="3790950" y="4700588"/>
              <a:ext cx="3175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6" name="AutoShape 78"/>
            <p:cNvCxnSpPr>
              <a:cxnSpLocks noChangeShapeType="1"/>
              <a:stCxn id="293947" idx="5"/>
              <a:endCxn id="70752" idx="0"/>
            </p:cNvCxnSpPr>
            <p:nvPr/>
          </p:nvCxnSpPr>
          <p:spPr bwMode="auto">
            <a:xfrm>
              <a:off x="3975100" y="5411788"/>
              <a:ext cx="1143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7" name="AutoShape 79"/>
            <p:cNvCxnSpPr>
              <a:cxnSpLocks noChangeShapeType="1"/>
              <a:stCxn id="293947" idx="3"/>
              <a:endCxn id="70755" idx="0"/>
            </p:cNvCxnSpPr>
            <p:nvPr/>
          </p:nvCxnSpPr>
          <p:spPr bwMode="auto">
            <a:xfrm flipH="1">
              <a:off x="3467100" y="5411788"/>
              <a:ext cx="1397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5" name="Group 92"/>
            <p:cNvGrpSpPr>
              <a:grpSpLocks/>
            </p:cNvGrpSpPr>
            <p:nvPr/>
          </p:nvGrpSpPr>
          <p:grpSpPr bwMode="auto">
            <a:xfrm>
              <a:off x="3924300" y="5856288"/>
              <a:ext cx="330200" cy="366712"/>
              <a:chOff x="2416" y="3676"/>
              <a:chExt cx="208" cy="231"/>
            </a:xfrm>
          </p:grpSpPr>
          <p:sp>
            <p:nvSpPr>
              <p:cNvPr id="70752" name="Rectangle 93"/>
              <p:cNvSpPr>
                <a:spLocks noChangeArrowheads="1"/>
              </p:cNvSpPr>
              <p:nvPr/>
            </p:nvSpPr>
            <p:spPr bwMode="auto">
              <a:xfrm>
                <a:off x="241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3" name="Text Box 94"/>
              <p:cNvSpPr txBox="1">
                <a:spLocks noChangeArrowheads="1"/>
              </p:cNvSpPr>
              <p:nvPr/>
            </p:nvSpPr>
            <p:spPr bwMode="auto">
              <a:xfrm>
                <a:off x="243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</p:grpSp>
      </p:grpSp>
      <p:grpSp>
        <p:nvGrpSpPr>
          <p:cNvPr id="16" name="Group 135"/>
          <p:cNvGrpSpPr/>
          <p:nvPr/>
        </p:nvGrpSpPr>
        <p:grpSpPr>
          <a:xfrm>
            <a:off x="4457700" y="4700588"/>
            <a:ext cx="330200" cy="798512"/>
            <a:chOff x="4457700" y="4700588"/>
            <a:chExt cx="330200" cy="798512"/>
          </a:xfrm>
        </p:grpSpPr>
        <p:cxnSp>
          <p:nvCxnSpPr>
            <p:cNvPr id="293965" name="AutoShape 77"/>
            <p:cNvCxnSpPr>
              <a:cxnSpLocks noChangeShapeType="1"/>
              <a:stCxn id="293946" idx="5"/>
              <a:endCxn id="70750" idx="0"/>
            </p:cNvCxnSpPr>
            <p:nvPr/>
          </p:nvCxnSpPr>
          <p:spPr bwMode="auto">
            <a:xfrm>
              <a:off x="4476750" y="47005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95"/>
            <p:cNvGrpSpPr>
              <a:grpSpLocks/>
            </p:cNvGrpSpPr>
            <p:nvPr/>
          </p:nvGrpSpPr>
          <p:grpSpPr bwMode="auto">
            <a:xfrm>
              <a:off x="4457700" y="5132388"/>
              <a:ext cx="330200" cy="366712"/>
              <a:chOff x="2760" y="3220"/>
              <a:chExt cx="208" cy="231"/>
            </a:xfrm>
          </p:grpSpPr>
          <p:sp>
            <p:nvSpPr>
              <p:cNvPr id="70750" name="Rectangle 96"/>
              <p:cNvSpPr>
                <a:spLocks noChangeArrowheads="1"/>
              </p:cNvSpPr>
              <p:nvPr/>
            </p:nvSpPr>
            <p:spPr bwMode="auto">
              <a:xfrm>
                <a:off x="2760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1" name="Text Box 97"/>
              <p:cNvSpPr txBox="1">
                <a:spLocks noChangeArrowheads="1"/>
              </p:cNvSpPr>
              <p:nvPr/>
            </p:nvSpPr>
            <p:spPr bwMode="auto">
              <a:xfrm>
                <a:off x="2770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</p:grpSp>
      </p:grpSp>
      <p:grpSp>
        <p:nvGrpSpPr>
          <p:cNvPr id="18" name="Group 137"/>
          <p:cNvGrpSpPr/>
          <p:nvPr/>
        </p:nvGrpSpPr>
        <p:grpSpPr>
          <a:xfrm>
            <a:off x="5130800" y="4700588"/>
            <a:ext cx="914400" cy="798512"/>
            <a:chOff x="5130800" y="4700588"/>
            <a:chExt cx="914400" cy="798512"/>
          </a:xfrm>
        </p:grpSpPr>
        <p:cxnSp>
          <p:nvCxnSpPr>
            <p:cNvPr id="293962" name="AutoShape 74"/>
            <p:cNvCxnSpPr>
              <a:cxnSpLocks noChangeShapeType="1"/>
              <a:stCxn id="293945" idx="5"/>
              <a:endCxn id="70746" idx="0"/>
            </p:cNvCxnSpPr>
            <p:nvPr/>
          </p:nvCxnSpPr>
          <p:spPr bwMode="auto">
            <a:xfrm>
              <a:off x="5797550" y="4700588"/>
              <a:ext cx="825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3" name="AutoShape 75"/>
            <p:cNvCxnSpPr>
              <a:cxnSpLocks noChangeShapeType="1"/>
              <a:stCxn id="293945" idx="3"/>
              <a:endCxn id="70748" idx="0"/>
            </p:cNvCxnSpPr>
            <p:nvPr/>
          </p:nvCxnSpPr>
          <p:spPr bwMode="auto">
            <a:xfrm flipH="1">
              <a:off x="52959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" name="Group 98"/>
            <p:cNvGrpSpPr>
              <a:grpSpLocks/>
            </p:cNvGrpSpPr>
            <p:nvPr/>
          </p:nvGrpSpPr>
          <p:grpSpPr bwMode="auto">
            <a:xfrm>
              <a:off x="5130800" y="5132388"/>
              <a:ext cx="330200" cy="366712"/>
              <a:chOff x="3184" y="3220"/>
              <a:chExt cx="208" cy="231"/>
            </a:xfrm>
          </p:grpSpPr>
          <p:sp>
            <p:nvSpPr>
              <p:cNvPr id="70748" name="Rectangle 99"/>
              <p:cNvSpPr>
                <a:spLocks noChangeArrowheads="1"/>
              </p:cNvSpPr>
              <p:nvPr/>
            </p:nvSpPr>
            <p:spPr bwMode="auto">
              <a:xfrm>
                <a:off x="3184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9" name="Text Box 100"/>
              <p:cNvSpPr txBox="1">
                <a:spLocks noChangeArrowheads="1"/>
              </p:cNvSpPr>
              <p:nvPr/>
            </p:nvSpPr>
            <p:spPr bwMode="auto">
              <a:xfrm>
                <a:off x="3198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5</a:t>
                </a:r>
              </a:p>
            </p:txBody>
          </p:sp>
        </p:grpSp>
        <p:grpSp>
          <p:nvGrpSpPr>
            <p:cNvPr id="20" name="Group 101"/>
            <p:cNvGrpSpPr>
              <a:grpSpLocks/>
            </p:cNvGrpSpPr>
            <p:nvPr/>
          </p:nvGrpSpPr>
          <p:grpSpPr bwMode="auto">
            <a:xfrm>
              <a:off x="5715000" y="5132388"/>
              <a:ext cx="330200" cy="366712"/>
              <a:chOff x="3552" y="3220"/>
              <a:chExt cx="208" cy="231"/>
            </a:xfrm>
          </p:grpSpPr>
          <p:sp>
            <p:nvSpPr>
              <p:cNvPr id="70746" name="Rectangle 102"/>
              <p:cNvSpPr>
                <a:spLocks noChangeArrowheads="1"/>
              </p:cNvSpPr>
              <p:nvPr/>
            </p:nvSpPr>
            <p:spPr bwMode="auto">
              <a:xfrm>
                <a:off x="35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7" name="Text Box 103"/>
              <p:cNvSpPr txBox="1">
                <a:spLocks noChangeArrowheads="1"/>
              </p:cNvSpPr>
              <p:nvPr/>
            </p:nvSpPr>
            <p:spPr bwMode="auto">
              <a:xfrm>
                <a:off x="3566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</p:grpSp>
      </p:grpSp>
      <p:grpSp>
        <p:nvGrpSpPr>
          <p:cNvPr id="21" name="Group 140"/>
          <p:cNvGrpSpPr/>
          <p:nvPr/>
        </p:nvGrpSpPr>
        <p:grpSpPr>
          <a:xfrm>
            <a:off x="6315075" y="4713288"/>
            <a:ext cx="412750" cy="785812"/>
            <a:chOff x="6315075" y="4713288"/>
            <a:chExt cx="412750" cy="785812"/>
          </a:xfrm>
        </p:grpSpPr>
        <p:cxnSp>
          <p:nvCxnSpPr>
            <p:cNvPr id="293958" name="AutoShape 70"/>
            <p:cNvCxnSpPr>
              <a:cxnSpLocks noChangeShapeType="1"/>
              <a:stCxn id="293944" idx="3"/>
              <a:endCxn id="70744" idx="0"/>
            </p:cNvCxnSpPr>
            <p:nvPr/>
          </p:nvCxnSpPr>
          <p:spPr bwMode="auto">
            <a:xfrm flipH="1">
              <a:off x="6515100" y="4713288"/>
              <a:ext cx="1460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2" name="Group 104"/>
            <p:cNvGrpSpPr>
              <a:grpSpLocks/>
            </p:cNvGrpSpPr>
            <p:nvPr/>
          </p:nvGrpSpPr>
          <p:grpSpPr bwMode="auto">
            <a:xfrm>
              <a:off x="6315075" y="5132388"/>
              <a:ext cx="412750" cy="366712"/>
              <a:chOff x="3930" y="3220"/>
              <a:chExt cx="260" cy="231"/>
            </a:xfrm>
          </p:grpSpPr>
          <p:sp>
            <p:nvSpPr>
              <p:cNvPr id="70744" name="Rectangle 105"/>
              <p:cNvSpPr>
                <a:spLocks noChangeArrowheads="1"/>
              </p:cNvSpPr>
              <p:nvPr/>
            </p:nvSpPr>
            <p:spPr bwMode="auto">
              <a:xfrm>
                <a:off x="39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5" name="Text Box 106"/>
              <p:cNvSpPr txBox="1">
                <a:spLocks noChangeArrowheads="1"/>
              </p:cNvSpPr>
              <p:nvPr/>
            </p:nvSpPr>
            <p:spPr bwMode="auto">
              <a:xfrm>
                <a:off x="3930" y="3220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11</a:t>
                </a:r>
              </a:p>
            </p:txBody>
          </p:sp>
        </p:grpSp>
      </p:grpSp>
      <p:grpSp>
        <p:nvGrpSpPr>
          <p:cNvPr id="23" name="Group 144"/>
          <p:cNvGrpSpPr/>
          <p:nvPr/>
        </p:nvGrpSpPr>
        <p:grpSpPr>
          <a:xfrm>
            <a:off x="6705600" y="4713288"/>
            <a:ext cx="968375" cy="1509712"/>
            <a:chOff x="6705600" y="4713288"/>
            <a:chExt cx="968375" cy="1509712"/>
          </a:xfrm>
        </p:grpSpPr>
        <p:sp>
          <p:nvSpPr>
            <p:cNvPr id="293949" name="Oval 61"/>
            <p:cNvSpPr>
              <a:spLocks noChangeArrowheads="1"/>
            </p:cNvSpPr>
            <p:nvPr/>
          </p:nvSpPr>
          <p:spPr bwMode="auto">
            <a:xfrm>
              <a:off x="6940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9" name="AutoShape 71"/>
            <p:cNvCxnSpPr>
              <a:cxnSpLocks noChangeShapeType="1"/>
              <a:stCxn id="293944" idx="5"/>
              <a:endCxn id="293949" idx="0"/>
            </p:cNvCxnSpPr>
            <p:nvPr/>
          </p:nvCxnSpPr>
          <p:spPr bwMode="auto">
            <a:xfrm>
              <a:off x="7029450" y="4713288"/>
              <a:ext cx="1714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8" name="AutoShape 80"/>
            <p:cNvCxnSpPr>
              <a:cxnSpLocks noChangeShapeType="1"/>
              <a:stCxn id="293949" idx="5"/>
              <a:endCxn id="70740" idx="0"/>
            </p:cNvCxnSpPr>
            <p:nvPr/>
          </p:nvCxnSpPr>
          <p:spPr bwMode="auto">
            <a:xfrm>
              <a:off x="738505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1" name="AutoShape 83"/>
            <p:cNvCxnSpPr>
              <a:cxnSpLocks noChangeShapeType="1"/>
              <a:stCxn id="293949" idx="3"/>
              <a:endCxn id="70742" idx="0"/>
            </p:cNvCxnSpPr>
            <p:nvPr/>
          </p:nvCxnSpPr>
          <p:spPr bwMode="auto">
            <a:xfrm flipH="1">
              <a:off x="6870700" y="54117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9" name="Text Box 91"/>
            <p:cNvSpPr txBox="1">
              <a:spLocks noChangeArrowheads="1"/>
            </p:cNvSpPr>
            <p:nvPr/>
          </p:nvSpPr>
          <p:spPr bwMode="auto">
            <a:xfrm>
              <a:off x="7000875" y="5100638"/>
              <a:ext cx="4000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4" name="Group 107"/>
            <p:cNvGrpSpPr>
              <a:grpSpLocks/>
            </p:cNvGrpSpPr>
            <p:nvPr/>
          </p:nvGrpSpPr>
          <p:grpSpPr bwMode="auto">
            <a:xfrm>
              <a:off x="6705600" y="5856288"/>
              <a:ext cx="330200" cy="366712"/>
              <a:chOff x="4176" y="3676"/>
              <a:chExt cx="208" cy="231"/>
            </a:xfrm>
          </p:grpSpPr>
          <p:sp>
            <p:nvSpPr>
              <p:cNvPr id="70742" name="Rectangle 108"/>
              <p:cNvSpPr>
                <a:spLocks noChangeArrowheads="1"/>
              </p:cNvSpPr>
              <p:nvPr/>
            </p:nvSpPr>
            <p:spPr bwMode="auto">
              <a:xfrm>
                <a:off x="417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3" name="Text Box 109"/>
              <p:cNvSpPr txBox="1">
                <a:spLocks noChangeArrowheads="1"/>
              </p:cNvSpPr>
              <p:nvPr/>
            </p:nvSpPr>
            <p:spPr bwMode="auto">
              <a:xfrm>
                <a:off x="418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9</a:t>
                </a:r>
              </a:p>
            </p:txBody>
          </p:sp>
        </p:grpSp>
        <p:grpSp>
          <p:nvGrpSpPr>
            <p:cNvPr id="25" name="Group 110"/>
            <p:cNvGrpSpPr>
              <a:grpSpLocks/>
            </p:cNvGrpSpPr>
            <p:nvPr/>
          </p:nvGrpSpPr>
          <p:grpSpPr bwMode="auto">
            <a:xfrm>
              <a:off x="7261225" y="5856288"/>
              <a:ext cx="412750" cy="366712"/>
              <a:chOff x="4518" y="3676"/>
              <a:chExt cx="260" cy="231"/>
            </a:xfrm>
          </p:grpSpPr>
          <p:sp>
            <p:nvSpPr>
              <p:cNvPr id="70740" name="Rectangle 111"/>
              <p:cNvSpPr>
                <a:spLocks noChangeArrowheads="1"/>
              </p:cNvSpPr>
              <p:nvPr/>
            </p:nvSpPr>
            <p:spPr bwMode="auto">
              <a:xfrm>
                <a:off x="4552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1" name="Text Box 112"/>
              <p:cNvSpPr txBox="1">
                <a:spLocks noChangeArrowheads="1"/>
              </p:cNvSpPr>
              <p:nvPr/>
            </p:nvSpPr>
            <p:spPr bwMode="auto">
              <a:xfrm>
                <a:off x="4518" y="3676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10</a:t>
                </a:r>
              </a:p>
            </p:txBody>
          </p:sp>
        </p:grpSp>
      </p:grpSp>
      <p:grpSp>
        <p:nvGrpSpPr>
          <p:cNvPr id="26" name="Group 142"/>
          <p:cNvGrpSpPr/>
          <p:nvPr/>
        </p:nvGrpSpPr>
        <p:grpSpPr>
          <a:xfrm>
            <a:off x="7708900" y="4700588"/>
            <a:ext cx="330200" cy="798512"/>
            <a:chOff x="7708900" y="4700588"/>
            <a:chExt cx="330200" cy="798512"/>
          </a:xfrm>
        </p:grpSpPr>
        <p:cxnSp>
          <p:nvCxnSpPr>
            <p:cNvPr id="293960" name="AutoShape 72"/>
            <p:cNvCxnSpPr>
              <a:cxnSpLocks noChangeShapeType="1"/>
              <a:stCxn id="293943" idx="3"/>
              <a:endCxn id="70738" idx="0"/>
            </p:cNvCxnSpPr>
            <p:nvPr/>
          </p:nvCxnSpPr>
          <p:spPr bwMode="auto">
            <a:xfrm flipH="1">
              <a:off x="78740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7" name="Group 113"/>
            <p:cNvGrpSpPr>
              <a:grpSpLocks/>
            </p:cNvGrpSpPr>
            <p:nvPr/>
          </p:nvGrpSpPr>
          <p:grpSpPr bwMode="auto">
            <a:xfrm>
              <a:off x="7708900" y="5132388"/>
              <a:ext cx="330200" cy="366712"/>
              <a:chOff x="4808" y="3220"/>
              <a:chExt cx="208" cy="231"/>
            </a:xfrm>
          </p:grpSpPr>
          <p:sp>
            <p:nvSpPr>
              <p:cNvPr id="70738" name="Rectangle 114"/>
              <p:cNvSpPr>
                <a:spLocks noChangeArrowheads="1"/>
              </p:cNvSpPr>
              <p:nvPr/>
            </p:nvSpPr>
            <p:spPr bwMode="auto">
              <a:xfrm>
                <a:off x="4808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9" name="Text Box 115"/>
              <p:cNvSpPr txBox="1">
                <a:spLocks noChangeArrowheads="1"/>
              </p:cNvSpPr>
              <p:nvPr/>
            </p:nvSpPr>
            <p:spPr bwMode="auto">
              <a:xfrm>
                <a:off x="4822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8</a:t>
                </a:r>
              </a:p>
            </p:txBody>
          </p:sp>
        </p:grpSp>
      </p:grpSp>
      <p:grpSp>
        <p:nvGrpSpPr>
          <p:cNvPr id="28" name="Group 145"/>
          <p:cNvGrpSpPr/>
          <p:nvPr/>
        </p:nvGrpSpPr>
        <p:grpSpPr>
          <a:xfrm>
            <a:off x="8153400" y="5100638"/>
            <a:ext cx="901700" cy="1122362"/>
            <a:chOff x="8153400" y="5100638"/>
            <a:chExt cx="901700" cy="1122362"/>
          </a:xfrm>
        </p:grpSpPr>
        <p:sp>
          <p:nvSpPr>
            <p:cNvPr id="293950" name="Oval 62"/>
            <p:cNvSpPr>
              <a:spLocks noChangeArrowheads="1"/>
            </p:cNvSpPr>
            <p:nvPr/>
          </p:nvSpPr>
          <p:spPr bwMode="auto">
            <a:xfrm>
              <a:off x="8337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69" name="AutoShape 81"/>
            <p:cNvCxnSpPr>
              <a:cxnSpLocks noChangeShapeType="1"/>
              <a:stCxn id="293950" idx="5"/>
              <a:endCxn id="70734" idx="0"/>
            </p:cNvCxnSpPr>
            <p:nvPr/>
          </p:nvCxnSpPr>
          <p:spPr bwMode="auto">
            <a:xfrm>
              <a:off x="8782050" y="5411788"/>
              <a:ext cx="1079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0" name="AutoShape 82"/>
            <p:cNvCxnSpPr>
              <a:cxnSpLocks noChangeShapeType="1"/>
              <a:stCxn id="293950" idx="3"/>
              <a:endCxn id="70736" idx="0"/>
            </p:cNvCxnSpPr>
            <p:nvPr/>
          </p:nvCxnSpPr>
          <p:spPr bwMode="auto">
            <a:xfrm flipH="1">
              <a:off x="831850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8" name="Text Box 90"/>
            <p:cNvSpPr txBox="1">
              <a:spLocks noChangeArrowheads="1"/>
            </p:cNvSpPr>
            <p:nvPr/>
          </p:nvSpPr>
          <p:spPr bwMode="auto">
            <a:xfrm>
              <a:off x="8442326" y="51006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9" name="Group 116"/>
            <p:cNvGrpSpPr>
              <a:grpSpLocks/>
            </p:cNvGrpSpPr>
            <p:nvPr/>
          </p:nvGrpSpPr>
          <p:grpSpPr bwMode="auto">
            <a:xfrm>
              <a:off x="8153400" y="5856288"/>
              <a:ext cx="330200" cy="366712"/>
              <a:chOff x="5104" y="3676"/>
              <a:chExt cx="208" cy="231"/>
            </a:xfrm>
          </p:grpSpPr>
          <p:sp>
            <p:nvSpPr>
              <p:cNvPr id="70736" name="Rectangle 117"/>
              <p:cNvSpPr>
                <a:spLocks noChangeArrowheads="1"/>
              </p:cNvSpPr>
              <p:nvPr/>
            </p:nvSpPr>
            <p:spPr bwMode="auto">
              <a:xfrm>
                <a:off x="5104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7" name="Text Box 118"/>
              <p:cNvSpPr txBox="1">
                <a:spLocks noChangeArrowheads="1"/>
              </p:cNvSpPr>
              <p:nvPr/>
            </p:nvSpPr>
            <p:spPr bwMode="auto">
              <a:xfrm>
                <a:off x="5114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</a:p>
            </p:txBody>
          </p:sp>
        </p:grpSp>
        <p:grpSp>
          <p:nvGrpSpPr>
            <p:cNvPr id="30" name="Group 119"/>
            <p:cNvGrpSpPr>
              <a:grpSpLocks/>
            </p:cNvGrpSpPr>
            <p:nvPr/>
          </p:nvGrpSpPr>
          <p:grpSpPr bwMode="auto">
            <a:xfrm>
              <a:off x="8724900" y="5856288"/>
              <a:ext cx="330200" cy="366712"/>
              <a:chOff x="5440" y="3676"/>
              <a:chExt cx="208" cy="231"/>
            </a:xfrm>
          </p:grpSpPr>
          <p:sp>
            <p:nvSpPr>
              <p:cNvPr id="70734" name="Rectangle 120"/>
              <p:cNvSpPr>
                <a:spLocks noChangeArrowheads="1"/>
              </p:cNvSpPr>
              <p:nvPr/>
            </p:nvSpPr>
            <p:spPr bwMode="auto">
              <a:xfrm>
                <a:off x="54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5" name="Text Box 121"/>
              <p:cNvSpPr txBox="1">
                <a:spLocks noChangeArrowheads="1"/>
              </p:cNvSpPr>
              <p:nvPr/>
            </p:nvSpPr>
            <p:spPr bwMode="auto">
              <a:xfrm>
                <a:off x="545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</a:p>
            </p:txBody>
          </p:sp>
        </p:grpSp>
      </p:grpSp>
      <p:sp>
        <p:nvSpPr>
          <p:cNvPr id="294010" name="Line 122"/>
          <p:cNvSpPr>
            <a:spLocks noChangeShapeType="1"/>
          </p:cNvSpPr>
          <p:nvPr/>
        </p:nvSpPr>
        <p:spPr bwMode="auto">
          <a:xfrm>
            <a:off x="1790700" y="2981614"/>
            <a:ext cx="1730543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2" name="Line 4"/>
          <p:cNvSpPr>
            <a:spLocks noChangeShapeType="1"/>
          </p:cNvSpPr>
          <p:nvPr/>
        </p:nvSpPr>
        <p:spPr bwMode="auto">
          <a:xfrm>
            <a:off x="1831974" y="2306638"/>
            <a:ext cx="1685926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1" name="Group 149"/>
          <p:cNvGrpSpPr/>
          <p:nvPr/>
        </p:nvGrpSpPr>
        <p:grpSpPr>
          <a:xfrm>
            <a:off x="1993900" y="2601913"/>
            <a:ext cx="316081" cy="400110"/>
            <a:chOff x="1866900" y="2589213"/>
            <a:chExt cx="316081" cy="400110"/>
          </a:xfrm>
        </p:grpSpPr>
        <p:sp>
          <p:nvSpPr>
            <p:cNvPr id="143" name="Oval 123"/>
            <p:cNvSpPr>
              <a:spLocks noChangeArrowheads="1"/>
            </p:cNvSpPr>
            <p:nvPr/>
          </p:nvSpPr>
          <p:spPr bwMode="auto">
            <a:xfrm>
              <a:off x="1866900" y="2730501"/>
              <a:ext cx="55563" cy="555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4F81B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FF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44" name="Text Box 124"/>
            <p:cNvSpPr txBox="1">
              <a:spLocks noChangeArrowheads="1"/>
            </p:cNvSpPr>
            <p:nvPr/>
          </p:nvSpPr>
          <p:spPr bwMode="auto">
            <a:xfrm>
              <a:off x="1870075" y="2589213"/>
              <a:ext cx="3129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solidFill>
                    <a:srgbClr val="0000FF"/>
                  </a:solidFill>
                  <a:latin typeface="Times New Roman" charset="0"/>
                  <a:ea typeface="Arial" charset="0"/>
                  <a:cs typeface="Arial" charset="0"/>
                </a:rPr>
                <a:t>q</a:t>
              </a:r>
              <a:endParaRPr lang="en-US" sz="2000" dirty="0">
                <a:solidFill>
                  <a:srgbClr val="0000FF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46" name="AutoShape 125"/>
          <p:cNvSpPr>
            <a:spLocks noChangeArrowheads="1"/>
          </p:cNvSpPr>
          <p:nvPr/>
        </p:nvSpPr>
        <p:spPr bwMode="auto">
          <a:xfrm>
            <a:off x="6083300" y="28448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7" name="AutoShape 125"/>
          <p:cNvSpPr>
            <a:spLocks noChangeArrowheads="1"/>
          </p:cNvSpPr>
          <p:nvPr/>
        </p:nvSpPr>
        <p:spPr bwMode="auto">
          <a:xfrm>
            <a:off x="7378700" y="34036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8" name="AutoShape 125"/>
          <p:cNvSpPr>
            <a:spLocks noChangeArrowheads="1"/>
          </p:cNvSpPr>
          <p:nvPr/>
        </p:nvSpPr>
        <p:spPr bwMode="auto">
          <a:xfrm>
            <a:off x="8128000" y="40005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1206499" y="1955799"/>
            <a:ext cx="1625601" cy="1654629"/>
          </a:xfrm>
          <a:prstGeom prst="ellipse">
            <a:avLst/>
          </a:prstGeom>
          <a:noFill/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155259" y="1669534"/>
            <a:ext cx="47474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Now backtrack along the path of recursion, asking “Could there be a closer point in the other </a:t>
            </a:r>
            <a:r>
              <a:rPr lang="en-US" dirty="0" err="1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subtree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?” If so, start a recursive search.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419100" y="2971800"/>
            <a:ext cx="673100" cy="14859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1816100" y="3797300"/>
            <a:ext cx="16891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3200400" y="4927600"/>
            <a:ext cx="1117600" cy="15875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6261100" y="4991100"/>
            <a:ext cx="5207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3888" name="Slide Number Placeholder 2938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2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Details of Lowe’s SIFT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 fontScale="850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Run </a:t>
            </a:r>
            <a:r>
              <a:rPr lang="en-US" dirty="0" err="1" smtClean="0"/>
              <a:t>DoG</a:t>
            </a:r>
            <a:r>
              <a:rPr lang="en-US" dirty="0" smtClean="0"/>
              <a:t> detector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Find maxima in location/scale space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Remove edge points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Find all major orientations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Bin orientations into 36 bin histogram</a:t>
            </a:r>
          </a:p>
          <a:p>
            <a:pPr lvl="2">
              <a:buFont typeface="Arial" pitchFamily="34" charset="0"/>
              <a:buChar char="•"/>
              <a:defRPr/>
            </a:pPr>
            <a:r>
              <a:rPr lang="en-US" dirty="0" smtClean="0"/>
              <a:t>Weight by gradient magnitude</a:t>
            </a:r>
          </a:p>
          <a:p>
            <a:pPr lvl="2">
              <a:buFont typeface="Arial" pitchFamily="34" charset="0"/>
              <a:buChar char="•"/>
              <a:defRPr/>
            </a:pPr>
            <a:r>
              <a:rPr lang="en-US" dirty="0" smtClean="0"/>
              <a:t>Weight by distance to center (Gaussian-weighted mean)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Return orientations within 0.8 of peak</a:t>
            </a:r>
          </a:p>
          <a:p>
            <a:pPr lvl="2">
              <a:buFont typeface="Arial" pitchFamily="34" charset="0"/>
              <a:buChar char="•"/>
              <a:defRPr/>
            </a:pPr>
            <a:r>
              <a:rPr lang="en-US" dirty="0" smtClean="0"/>
              <a:t>Use parabola for better orientation fit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For each (</a:t>
            </a:r>
            <a:r>
              <a:rPr lang="en-US" dirty="0" err="1" smtClean="0"/>
              <a:t>x,y,scale,orientation</a:t>
            </a:r>
            <a:r>
              <a:rPr lang="en-US" dirty="0" smtClean="0"/>
              <a:t>), create descriptor: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Sample 16x16 gradient mag. and rel. orientation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Bin 4x4 samples into 4x4 histograms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Threshold values to max of 0.2, divide by L2 norm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Final descriptor: 4x4x8 normalized histograms </a:t>
            </a:r>
            <a:r>
              <a:rPr lang="en-US" b="1" dirty="0" smtClean="0"/>
              <a:t>(i.e. a 128-dimensional vector for each corner point!)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/>
          </a:p>
        </p:txBody>
      </p:sp>
      <p:pic>
        <p:nvPicPr>
          <p:cNvPr id="6246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0" y="1295400"/>
            <a:ext cx="181927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1981200"/>
            <a:ext cx="15906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0" name="TextBox 5"/>
          <p:cNvSpPr txBox="1">
            <a:spLocks noChangeArrowheads="1"/>
          </p:cNvSpPr>
          <p:nvPr/>
        </p:nvSpPr>
        <p:spPr bwMode="auto">
          <a:xfrm>
            <a:off x="7265988" y="6488113"/>
            <a:ext cx="1878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Lowe IJCV 2004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646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31" name="Text Box 123"/>
          <p:cNvSpPr txBox="1">
            <a:spLocks noChangeArrowheads="1"/>
          </p:cNvSpPr>
          <p:nvPr/>
        </p:nvSpPr>
        <p:spPr bwMode="auto">
          <a:xfrm>
            <a:off x="5905500" y="6400800"/>
            <a:ext cx="3112476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Adapted from slide by </a:t>
            </a:r>
            <a:r>
              <a:rPr lang="en-US" sz="1400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Anna </a:t>
            </a:r>
            <a:r>
              <a:rPr lang="en-US" sz="1400" dirty="0" err="1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Atramentov</a:t>
            </a:r>
            <a:endParaRPr lang="en-US" sz="1400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26" name="Title 125"/>
          <p:cNvSpPr>
            <a:spLocks noGrp="1"/>
          </p:cNvSpPr>
          <p:nvPr>
            <p:ph type="title"/>
          </p:nvPr>
        </p:nvSpPr>
        <p:spPr>
          <a:xfrm>
            <a:off x="342900" y="185738"/>
            <a:ext cx="8229600" cy="1143000"/>
          </a:xfrm>
        </p:spPr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d</a:t>
            </a:r>
            <a:r>
              <a:rPr lang="en-US" dirty="0" smtClean="0"/>
              <a:t> tree query (in 2-d)</a:t>
            </a:r>
            <a:endParaRPr lang="en-US" dirty="0"/>
          </a:p>
        </p:txBody>
      </p:sp>
      <p:sp>
        <p:nvSpPr>
          <p:cNvPr id="293891" name="Line 3"/>
          <p:cNvSpPr>
            <a:spLocks noChangeShapeType="1"/>
          </p:cNvSpPr>
          <p:nvPr/>
        </p:nvSpPr>
        <p:spPr bwMode="auto">
          <a:xfrm>
            <a:off x="422275" y="2979500"/>
            <a:ext cx="1355725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2" name="Line 4"/>
          <p:cNvSpPr>
            <a:spLocks noChangeShapeType="1"/>
          </p:cNvSpPr>
          <p:nvPr/>
        </p:nvSpPr>
        <p:spPr bwMode="auto">
          <a:xfrm>
            <a:off x="422274" y="2293938"/>
            <a:ext cx="1355726" cy="47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3" name="Line 5"/>
          <p:cNvSpPr>
            <a:spLocks noChangeShapeType="1"/>
          </p:cNvSpPr>
          <p:nvPr/>
        </p:nvSpPr>
        <p:spPr bwMode="auto">
          <a:xfrm>
            <a:off x="2517775" y="1549800"/>
            <a:ext cx="8028" cy="7489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4" name="Line 6"/>
          <p:cNvSpPr>
            <a:spLocks noChangeShapeType="1"/>
          </p:cNvSpPr>
          <p:nvPr/>
        </p:nvSpPr>
        <p:spPr bwMode="auto">
          <a:xfrm>
            <a:off x="1108075" y="2972274"/>
            <a:ext cx="0" cy="1485426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5" name="Line 7"/>
          <p:cNvSpPr>
            <a:spLocks noChangeShapeType="1"/>
          </p:cNvSpPr>
          <p:nvPr/>
        </p:nvSpPr>
        <p:spPr bwMode="auto">
          <a:xfrm>
            <a:off x="1790700" y="3779838"/>
            <a:ext cx="1714500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6" name="Line 8"/>
          <p:cNvSpPr>
            <a:spLocks noChangeShapeType="1"/>
          </p:cNvSpPr>
          <p:nvPr/>
        </p:nvSpPr>
        <p:spPr bwMode="auto">
          <a:xfrm>
            <a:off x="2543175" y="2984900"/>
            <a:ext cx="0" cy="7997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7" name="Line 9"/>
          <p:cNvSpPr>
            <a:spLocks noChangeShapeType="1"/>
          </p:cNvSpPr>
          <p:nvPr/>
        </p:nvSpPr>
        <p:spPr bwMode="auto">
          <a:xfrm>
            <a:off x="422274" y="3779838"/>
            <a:ext cx="695326" cy="174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22274" y="1549400"/>
            <a:ext cx="3095626" cy="2901308"/>
            <a:chOff x="408" y="1184"/>
            <a:chExt cx="1368" cy="1372"/>
          </a:xfrm>
        </p:grpSpPr>
        <p:sp>
          <p:nvSpPr>
            <p:cNvPr id="70758" name="Rectangle 11"/>
            <p:cNvSpPr>
              <a:spLocks noChangeArrowheads="1"/>
            </p:cNvSpPr>
            <p:nvPr/>
          </p:nvSpPr>
          <p:spPr bwMode="auto">
            <a:xfrm>
              <a:off x="408" y="1184"/>
              <a:ext cx="1368" cy="1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59" name="Oval 12"/>
            <p:cNvSpPr>
              <a:spLocks noChangeArrowheads="1"/>
            </p:cNvSpPr>
            <p:nvPr/>
          </p:nvSpPr>
          <p:spPr bwMode="auto">
            <a:xfrm>
              <a:off x="648" y="128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0" name="Oval 13"/>
            <p:cNvSpPr>
              <a:spLocks noChangeArrowheads="1"/>
            </p:cNvSpPr>
            <p:nvPr/>
          </p:nvSpPr>
          <p:spPr bwMode="auto">
            <a:xfrm>
              <a:off x="872" y="18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1" name="Oval 14"/>
            <p:cNvSpPr>
              <a:spLocks noChangeArrowheads="1"/>
            </p:cNvSpPr>
            <p:nvPr/>
          </p:nvSpPr>
          <p:spPr bwMode="auto">
            <a:xfrm>
              <a:off x="592" y="208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2" name="Oval 15"/>
            <p:cNvSpPr>
              <a:spLocks noChangeArrowheads="1"/>
            </p:cNvSpPr>
            <p:nvPr/>
          </p:nvSpPr>
          <p:spPr bwMode="auto">
            <a:xfrm>
              <a:off x="43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3" name="Oval 16"/>
            <p:cNvSpPr>
              <a:spLocks noChangeArrowheads="1"/>
            </p:cNvSpPr>
            <p:nvPr/>
          </p:nvSpPr>
          <p:spPr bwMode="auto">
            <a:xfrm>
              <a:off x="87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4" name="Oval 17"/>
            <p:cNvSpPr>
              <a:spLocks noChangeArrowheads="1"/>
            </p:cNvSpPr>
            <p:nvPr/>
          </p:nvSpPr>
          <p:spPr bwMode="auto">
            <a:xfrm>
              <a:off x="1344" y="246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5" name="Oval 18"/>
            <p:cNvSpPr>
              <a:spLocks noChangeArrowheads="1"/>
            </p:cNvSpPr>
            <p:nvPr/>
          </p:nvSpPr>
          <p:spPr bwMode="auto">
            <a:xfrm>
              <a:off x="1152" y="200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6" name="Oval 19"/>
            <p:cNvSpPr>
              <a:spLocks noChangeArrowheads="1"/>
            </p:cNvSpPr>
            <p:nvPr/>
          </p:nvSpPr>
          <p:spPr bwMode="auto">
            <a:xfrm>
              <a:off x="1464" y="202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7" name="Oval 20"/>
            <p:cNvSpPr>
              <a:spLocks noChangeArrowheads="1"/>
            </p:cNvSpPr>
            <p:nvPr/>
          </p:nvSpPr>
          <p:spPr bwMode="auto">
            <a:xfrm>
              <a:off x="1456" y="173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8" name="Oval 21"/>
            <p:cNvSpPr>
              <a:spLocks noChangeArrowheads="1"/>
            </p:cNvSpPr>
            <p:nvPr/>
          </p:nvSpPr>
          <p:spPr bwMode="auto">
            <a:xfrm>
              <a:off x="1224" y="129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9" name="Oval 22"/>
            <p:cNvSpPr>
              <a:spLocks noChangeArrowheads="1"/>
            </p:cNvSpPr>
            <p:nvPr/>
          </p:nvSpPr>
          <p:spPr bwMode="auto">
            <a:xfrm>
              <a:off x="1544" y="14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70" name="Text Box 23"/>
            <p:cNvSpPr txBox="1">
              <a:spLocks noChangeArrowheads="1"/>
            </p:cNvSpPr>
            <p:nvPr/>
          </p:nvSpPr>
          <p:spPr bwMode="auto">
            <a:xfrm>
              <a:off x="672" y="120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70771" name="Text Box 24"/>
            <p:cNvSpPr txBox="1">
              <a:spLocks noChangeArrowheads="1"/>
            </p:cNvSpPr>
            <p:nvPr/>
          </p:nvSpPr>
          <p:spPr bwMode="auto">
            <a:xfrm>
              <a:off x="1563" y="132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7</a:t>
              </a:r>
            </a:p>
          </p:txBody>
        </p:sp>
        <p:sp>
          <p:nvSpPr>
            <p:cNvPr id="70772" name="Text Box 25"/>
            <p:cNvSpPr txBox="1">
              <a:spLocks noChangeArrowheads="1"/>
            </p:cNvSpPr>
            <p:nvPr/>
          </p:nvSpPr>
          <p:spPr bwMode="auto">
            <a:xfrm>
              <a:off x="1098" y="119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6</a:t>
              </a:r>
            </a:p>
          </p:txBody>
        </p:sp>
        <p:sp>
          <p:nvSpPr>
            <p:cNvPr id="70773" name="Text Box 26"/>
            <p:cNvSpPr txBox="1">
              <a:spLocks noChangeArrowheads="1"/>
            </p:cNvSpPr>
            <p:nvPr/>
          </p:nvSpPr>
          <p:spPr bwMode="auto">
            <a:xfrm>
              <a:off x="746" y="171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70774" name="Text Box 27"/>
            <p:cNvSpPr txBox="1">
              <a:spLocks noChangeArrowheads="1"/>
            </p:cNvSpPr>
            <p:nvPr/>
          </p:nvSpPr>
          <p:spPr bwMode="auto">
            <a:xfrm>
              <a:off x="443" y="227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70775" name="Text Box 28"/>
            <p:cNvSpPr txBox="1">
              <a:spLocks noChangeArrowheads="1"/>
            </p:cNvSpPr>
            <p:nvPr/>
          </p:nvSpPr>
          <p:spPr bwMode="auto">
            <a:xfrm>
              <a:off x="470" y="1987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70776" name="Text Box 29"/>
            <p:cNvSpPr txBox="1">
              <a:spLocks noChangeArrowheads="1"/>
            </p:cNvSpPr>
            <p:nvPr/>
          </p:nvSpPr>
          <p:spPr bwMode="auto">
            <a:xfrm>
              <a:off x="892" y="226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0777" name="Text Box 30"/>
            <p:cNvSpPr txBox="1">
              <a:spLocks noChangeArrowheads="1"/>
            </p:cNvSpPr>
            <p:nvPr/>
          </p:nvSpPr>
          <p:spPr bwMode="auto">
            <a:xfrm>
              <a:off x="1176" y="191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</a:p>
          </p:txBody>
        </p:sp>
        <p:sp>
          <p:nvSpPr>
            <p:cNvPr id="70778" name="Text Box 31"/>
            <p:cNvSpPr txBox="1">
              <a:spLocks noChangeArrowheads="1"/>
            </p:cNvSpPr>
            <p:nvPr/>
          </p:nvSpPr>
          <p:spPr bwMode="auto">
            <a:xfrm>
              <a:off x="1326" y="164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</a:p>
          </p:txBody>
        </p:sp>
        <p:sp>
          <p:nvSpPr>
            <p:cNvPr id="70779" name="Text Box 32"/>
            <p:cNvSpPr txBox="1">
              <a:spLocks noChangeArrowheads="1"/>
            </p:cNvSpPr>
            <p:nvPr/>
          </p:nvSpPr>
          <p:spPr bwMode="auto">
            <a:xfrm>
              <a:off x="1468" y="1943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</a:p>
          </p:txBody>
        </p:sp>
        <p:sp>
          <p:nvSpPr>
            <p:cNvPr id="70780" name="Text Box 33"/>
            <p:cNvSpPr txBox="1">
              <a:spLocks noChangeArrowheads="1"/>
            </p:cNvSpPr>
            <p:nvPr/>
          </p:nvSpPr>
          <p:spPr bwMode="auto">
            <a:xfrm>
              <a:off x="1362" y="2381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11</a:t>
              </a:r>
            </a:p>
          </p:txBody>
        </p:sp>
      </p:grpSp>
      <p:sp>
        <p:nvSpPr>
          <p:cNvPr id="293922" name="Text Box 34"/>
          <p:cNvSpPr txBox="1">
            <a:spLocks noChangeArrowheads="1"/>
          </p:cNvSpPr>
          <p:nvPr/>
        </p:nvSpPr>
        <p:spPr bwMode="auto">
          <a:xfrm>
            <a:off x="76200" y="20755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5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70667" name="Text Box 35"/>
          <p:cNvSpPr txBox="1">
            <a:spLocks noChangeArrowheads="1"/>
          </p:cNvSpPr>
          <p:nvPr/>
        </p:nvSpPr>
        <p:spPr bwMode="auto">
          <a:xfrm>
            <a:off x="495299" y="20024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0668" name="Text Box 36"/>
          <p:cNvSpPr txBox="1">
            <a:spLocks noChangeArrowheads="1"/>
          </p:cNvSpPr>
          <p:nvPr/>
        </p:nvSpPr>
        <p:spPr bwMode="auto">
          <a:xfrm>
            <a:off x="1308099" y="18881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656507" y="1153958"/>
            <a:ext cx="414109" cy="3288289"/>
            <a:chOff x="1114" y="997"/>
            <a:chExt cx="183" cy="1555"/>
          </a:xfrm>
        </p:grpSpPr>
        <p:sp>
          <p:nvSpPr>
            <p:cNvPr id="70756" name="Line 38"/>
            <p:cNvSpPr>
              <a:spLocks noChangeShapeType="1"/>
            </p:cNvSpPr>
            <p:nvPr/>
          </p:nvSpPr>
          <p:spPr bwMode="auto">
            <a:xfrm>
              <a:off x="1175" y="1184"/>
              <a:ext cx="1" cy="136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757" name="Text Box 39"/>
            <p:cNvSpPr txBox="1">
              <a:spLocks noChangeArrowheads="1"/>
            </p:cNvSpPr>
            <p:nvPr/>
          </p:nvSpPr>
          <p:spPr bwMode="auto">
            <a:xfrm>
              <a:off x="1114" y="997"/>
              <a:ext cx="18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i="1" baseline="-25000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3929" name="Text Box 41"/>
          <p:cNvSpPr txBox="1">
            <a:spLocks noChangeArrowheads="1"/>
          </p:cNvSpPr>
          <p:nvPr/>
        </p:nvSpPr>
        <p:spPr bwMode="auto">
          <a:xfrm>
            <a:off x="2298700" y="11357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9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0" name="Text Box 42"/>
          <p:cNvSpPr txBox="1">
            <a:spLocks noChangeArrowheads="1"/>
          </p:cNvSpPr>
          <p:nvPr/>
        </p:nvSpPr>
        <p:spPr bwMode="auto">
          <a:xfrm>
            <a:off x="3556000" y="20882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7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1" name="Text Box 43"/>
          <p:cNvSpPr txBox="1">
            <a:spLocks noChangeArrowheads="1"/>
          </p:cNvSpPr>
          <p:nvPr/>
        </p:nvSpPr>
        <p:spPr bwMode="auto">
          <a:xfrm>
            <a:off x="3536950" y="27740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3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2" name="Text Box 44"/>
          <p:cNvSpPr txBox="1">
            <a:spLocks noChangeArrowheads="1"/>
          </p:cNvSpPr>
          <p:nvPr/>
        </p:nvSpPr>
        <p:spPr bwMode="auto">
          <a:xfrm>
            <a:off x="2209800" y="3339188"/>
            <a:ext cx="4955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10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3" name="Text Box 45"/>
          <p:cNvSpPr txBox="1">
            <a:spLocks noChangeArrowheads="1"/>
          </p:cNvSpPr>
          <p:nvPr/>
        </p:nvSpPr>
        <p:spPr bwMode="auto">
          <a:xfrm>
            <a:off x="3562350" y="35868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6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4" name="Text Box 46"/>
          <p:cNvSpPr txBox="1">
            <a:spLocks noChangeArrowheads="1"/>
          </p:cNvSpPr>
          <p:nvPr/>
        </p:nvSpPr>
        <p:spPr bwMode="auto">
          <a:xfrm>
            <a:off x="889000" y="44631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4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5" name="Text Box 47"/>
          <p:cNvSpPr txBox="1">
            <a:spLocks noChangeArrowheads="1"/>
          </p:cNvSpPr>
          <p:nvPr/>
        </p:nvSpPr>
        <p:spPr bwMode="auto">
          <a:xfrm>
            <a:off x="101600" y="35296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8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6" name="Text Box 48"/>
          <p:cNvSpPr txBox="1">
            <a:spLocks noChangeArrowheads="1"/>
          </p:cNvSpPr>
          <p:nvPr/>
        </p:nvSpPr>
        <p:spPr bwMode="auto">
          <a:xfrm>
            <a:off x="101600" y="27422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2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grpSp>
        <p:nvGrpSpPr>
          <p:cNvPr id="4" name="Group 129"/>
          <p:cNvGrpSpPr/>
          <p:nvPr/>
        </p:nvGrpSpPr>
        <p:grpSpPr>
          <a:xfrm>
            <a:off x="5918200" y="3221038"/>
            <a:ext cx="520700" cy="366712"/>
            <a:chOff x="5918200" y="3221038"/>
            <a:chExt cx="520700" cy="366712"/>
          </a:xfrm>
        </p:grpSpPr>
        <p:sp>
          <p:nvSpPr>
            <p:cNvPr id="293937" name="Oval 49"/>
            <p:cNvSpPr>
              <a:spLocks noChangeArrowheads="1"/>
            </p:cNvSpPr>
            <p:nvPr/>
          </p:nvSpPr>
          <p:spPr bwMode="auto">
            <a:xfrm>
              <a:off x="5918200" y="327818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38" name="Text Box 50"/>
            <p:cNvSpPr txBox="1">
              <a:spLocks noChangeArrowheads="1"/>
            </p:cNvSpPr>
            <p:nvPr/>
          </p:nvSpPr>
          <p:spPr bwMode="auto">
            <a:xfrm>
              <a:off x="6022975" y="32210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93961" name="AutoShape 73"/>
          <p:cNvCxnSpPr>
            <a:cxnSpLocks noChangeShapeType="1"/>
            <a:stCxn id="293943" idx="5"/>
            <a:endCxn id="293950" idx="0"/>
          </p:cNvCxnSpPr>
          <p:nvPr/>
        </p:nvCxnSpPr>
        <p:spPr bwMode="auto">
          <a:xfrm>
            <a:off x="8375650" y="4700588"/>
            <a:ext cx="222250" cy="450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5" name="Group 130"/>
          <p:cNvGrpSpPr/>
          <p:nvPr/>
        </p:nvGrpSpPr>
        <p:grpSpPr>
          <a:xfrm>
            <a:off x="4718050" y="3538538"/>
            <a:ext cx="1276350" cy="614363"/>
            <a:chOff x="4718050" y="3538538"/>
            <a:chExt cx="1276350" cy="614363"/>
          </a:xfrm>
        </p:grpSpPr>
        <p:sp>
          <p:nvSpPr>
            <p:cNvPr id="293939" name="Oval 51"/>
            <p:cNvSpPr>
              <a:spLocks noChangeArrowheads="1"/>
            </p:cNvSpPr>
            <p:nvPr/>
          </p:nvSpPr>
          <p:spPr bwMode="auto">
            <a:xfrm>
              <a:off x="4718050" y="38433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1" name="AutoShape 53"/>
            <p:cNvCxnSpPr>
              <a:cxnSpLocks noChangeShapeType="1"/>
              <a:stCxn id="293937" idx="3"/>
              <a:endCxn id="293939" idx="0"/>
            </p:cNvCxnSpPr>
            <p:nvPr/>
          </p:nvCxnSpPr>
          <p:spPr bwMode="auto">
            <a:xfrm flipH="1">
              <a:off x="4978400" y="3538538"/>
              <a:ext cx="1016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2" name="Text Box 84"/>
            <p:cNvSpPr txBox="1">
              <a:spLocks noChangeArrowheads="1"/>
            </p:cNvSpPr>
            <p:nvPr/>
          </p:nvSpPr>
          <p:spPr bwMode="auto">
            <a:xfrm>
              <a:off x="4810125" y="3786189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131"/>
          <p:cNvGrpSpPr/>
          <p:nvPr/>
        </p:nvGrpSpPr>
        <p:grpSpPr>
          <a:xfrm>
            <a:off x="6362700" y="3538538"/>
            <a:ext cx="1333500" cy="595312"/>
            <a:chOff x="6362700" y="3538538"/>
            <a:chExt cx="1333500" cy="595312"/>
          </a:xfrm>
        </p:grpSpPr>
        <p:sp>
          <p:nvSpPr>
            <p:cNvPr id="293940" name="Oval 52"/>
            <p:cNvSpPr>
              <a:spLocks noChangeArrowheads="1"/>
            </p:cNvSpPr>
            <p:nvPr/>
          </p:nvSpPr>
          <p:spPr bwMode="auto">
            <a:xfrm>
              <a:off x="7175500" y="3817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2" name="AutoShape 54"/>
            <p:cNvCxnSpPr>
              <a:cxnSpLocks noChangeShapeType="1"/>
              <a:stCxn id="293937" idx="5"/>
              <a:endCxn id="293940" idx="0"/>
            </p:cNvCxnSpPr>
            <p:nvPr/>
          </p:nvCxnSpPr>
          <p:spPr bwMode="auto">
            <a:xfrm>
              <a:off x="6362700" y="3538538"/>
              <a:ext cx="1073150" cy="279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3" name="Text Box 85"/>
            <p:cNvSpPr txBox="1">
              <a:spLocks noChangeArrowheads="1"/>
            </p:cNvSpPr>
            <p:nvPr/>
          </p:nvSpPr>
          <p:spPr bwMode="auto">
            <a:xfrm>
              <a:off x="7273925" y="37671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134"/>
          <p:cNvGrpSpPr/>
          <p:nvPr/>
        </p:nvGrpSpPr>
        <p:grpSpPr>
          <a:xfrm>
            <a:off x="4032250" y="4103688"/>
            <a:ext cx="762000" cy="652462"/>
            <a:chOff x="4032250" y="4103688"/>
            <a:chExt cx="762000" cy="652462"/>
          </a:xfrm>
        </p:grpSpPr>
        <p:sp>
          <p:nvSpPr>
            <p:cNvPr id="293946" name="Oval 58"/>
            <p:cNvSpPr>
              <a:spLocks noChangeArrowheads="1"/>
            </p:cNvSpPr>
            <p:nvPr/>
          </p:nvSpPr>
          <p:spPr bwMode="auto">
            <a:xfrm>
              <a:off x="40322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4" name="AutoShape 66"/>
            <p:cNvCxnSpPr>
              <a:cxnSpLocks noChangeShapeType="1"/>
              <a:stCxn id="293939" idx="3"/>
              <a:endCxn id="293946" idx="0"/>
            </p:cNvCxnSpPr>
            <p:nvPr/>
          </p:nvCxnSpPr>
          <p:spPr bwMode="auto">
            <a:xfrm flipH="1">
              <a:off x="4292600" y="4103688"/>
              <a:ext cx="501650" cy="3365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4" name="Text Box 86"/>
            <p:cNvSpPr txBox="1">
              <a:spLocks noChangeArrowheads="1"/>
            </p:cNvSpPr>
            <p:nvPr/>
          </p:nvSpPr>
          <p:spPr bwMode="auto">
            <a:xfrm>
              <a:off x="41243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136"/>
          <p:cNvGrpSpPr/>
          <p:nvPr/>
        </p:nvGrpSpPr>
        <p:grpSpPr>
          <a:xfrm>
            <a:off x="5162550" y="4103688"/>
            <a:ext cx="711200" cy="652462"/>
            <a:chOff x="5162550" y="4103688"/>
            <a:chExt cx="711200" cy="652462"/>
          </a:xfrm>
        </p:grpSpPr>
        <p:sp>
          <p:nvSpPr>
            <p:cNvPr id="293945" name="Oval 57"/>
            <p:cNvSpPr>
              <a:spLocks noChangeArrowheads="1"/>
            </p:cNvSpPr>
            <p:nvPr/>
          </p:nvSpPr>
          <p:spPr bwMode="auto">
            <a:xfrm>
              <a:off x="53530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5" name="AutoShape 67"/>
            <p:cNvCxnSpPr>
              <a:cxnSpLocks noChangeShapeType="1"/>
              <a:stCxn id="293939" idx="5"/>
              <a:endCxn id="293945" idx="1"/>
            </p:cNvCxnSpPr>
            <p:nvPr/>
          </p:nvCxnSpPr>
          <p:spPr bwMode="auto">
            <a:xfrm>
              <a:off x="5162550" y="4103688"/>
              <a:ext cx="26670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5" name="Text Box 87"/>
            <p:cNvSpPr txBox="1">
              <a:spLocks noChangeArrowheads="1"/>
            </p:cNvSpPr>
            <p:nvPr/>
          </p:nvSpPr>
          <p:spPr bwMode="auto">
            <a:xfrm>
              <a:off x="54578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" name="Group 139"/>
          <p:cNvGrpSpPr/>
          <p:nvPr/>
        </p:nvGrpSpPr>
        <p:grpSpPr>
          <a:xfrm>
            <a:off x="6584950" y="4078288"/>
            <a:ext cx="666750" cy="680482"/>
            <a:chOff x="6584950" y="4078288"/>
            <a:chExt cx="666750" cy="680482"/>
          </a:xfrm>
        </p:grpSpPr>
        <p:sp>
          <p:nvSpPr>
            <p:cNvPr id="293944" name="Oval 56"/>
            <p:cNvSpPr>
              <a:spLocks noChangeArrowheads="1"/>
            </p:cNvSpPr>
            <p:nvPr/>
          </p:nvSpPr>
          <p:spPr bwMode="auto">
            <a:xfrm>
              <a:off x="6584950" y="4452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0" name="Group 138"/>
            <p:cNvGrpSpPr/>
            <p:nvPr/>
          </p:nvGrpSpPr>
          <p:grpSpPr>
            <a:xfrm>
              <a:off x="6677025" y="4078288"/>
              <a:ext cx="574675" cy="680482"/>
              <a:chOff x="6677025" y="4078288"/>
              <a:chExt cx="574675" cy="680482"/>
            </a:xfrm>
          </p:grpSpPr>
          <p:cxnSp>
            <p:nvCxnSpPr>
              <p:cNvPr id="293956" name="AutoShape 68"/>
              <p:cNvCxnSpPr>
                <a:cxnSpLocks noChangeShapeType="1"/>
                <a:stCxn id="293940" idx="3"/>
                <a:endCxn id="293944" idx="0"/>
              </p:cNvCxnSpPr>
              <p:nvPr/>
            </p:nvCxnSpPr>
            <p:spPr bwMode="auto">
              <a:xfrm flipH="1">
                <a:off x="6845300" y="4078288"/>
                <a:ext cx="406400" cy="3746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6" name="Text Box 88"/>
              <p:cNvSpPr txBox="1">
                <a:spLocks noChangeArrowheads="1"/>
              </p:cNvSpPr>
              <p:nvPr/>
            </p:nvSpPr>
            <p:spPr bwMode="auto">
              <a:xfrm>
                <a:off x="66770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1" name="Group 133"/>
          <p:cNvGrpSpPr/>
          <p:nvPr/>
        </p:nvGrpSpPr>
        <p:grpSpPr>
          <a:xfrm>
            <a:off x="7620000" y="4078288"/>
            <a:ext cx="831850" cy="680482"/>
            <a:chOff x="7620000" y="4078288"/>
            <a:chExt cx="831850" cy="680482"/>
          </a:xfrm>
        </p:grpSpPr>
        <p:sp>
          <p:nvSpPr>
            <p:cNvPr id="293943" name="Oval 55"/>
            <p:cNvSpPr>
              <a:spLocks noChangeArrowheads="1"/>
            </p:cNvSpPr>
            <p:nvPr/>
          </p:nvSpPr>
          <p:spPr bwMode="auto">
            <a:xfrm>
              <a:off x="79311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2" name="Group 132"/>
            <p:cNvGrpSpPr/>
            <p:nvPr/>
          </p:nvGrpSpPr>
          <p:grpSpPr>
            <a:xfrm>
              <a:off x="7620000" y="4078288"/>
              <a:ext cx="769720" cy="680482"/>
              <a:chOff x="7620000" y="4078288"/>
              <a:chExt cx="769720" cy="680482"/>
            </a:xfrm>
          </p:grpSpPr>
          <p:cxnSp>
            <p:nvCxnSpPr>
              <p:cNvPr id="293957" name="AutoShape 69"/>
              <p:cNvCxnSpPr>
                <a:cxnSpLocks noChangeShapeType="1"/>
                <a:stCxn id="293940" idx="5"/>
                <a:endCxn id="293943" idx="0"/>
              </p:cNvCxnSpPr>
              <p:nvPr/>
            </p:nvCxnSpPr>
            <p:spPr bwMode="auto">
              <a:xfrm>
                <a:off x="7620000" y="4078288"/>
                <a:ext cx="571500" cy="3619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7" name="Text Box 89"/>
              <p:cNvSpPr txBox="1">
                <a:spLocks noChangeArrowheads="1"/>
              </p:cNvSpPr>
              <p:nvPr/>
            </p:nvSpPr>
            <p:spPr bwMode="auto">
              <a:xfrm>
                <a:off x="80359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3" name="Group 143"/>
          <p:cNvGrpSpPr/>
          <p:nvPr/>
        </p:nvGrpSpPr>
        <p:grpSpPr>
          <a:xfrm>
            <a:off x="3302000" y="4700588"/>
            <a:ext cx="952500" cy="1522412"/>
            <a:chOff x="3302000" y="4700588"/>
            <a:chExt cx="952500" cy="1522412"/>
          </a:xfrm>
        </p:grpSpPr>
        <p:sp>
          <p:nvSpPr>
            <p:cNvPr id="293947" name="Oval 59"/>
            <p:cNvSpPr>
              <a:spLocks noChangeArrowheads="1"/>
            </p:cNvSpPr>
            <p:nvPr/>
          </p:nvSpPr>
          <p:spPr bwMode="auto">
            <a:xfrm>
              <a:off x="353060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48" name="Text Box 60"/>
            <p:cNvSpPr txBox="1">
              <a:spLocks noChangeArrowheads="1"/>
            </p:cNvSpPr>
            <p:nvPr/>
          </p:nvSpPr>
          <p:spPr bwMode="auto">
            <a:xfrm>
              <a:off x="3622675" y="509428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14" name="Group 63"/>
            <p:cNvGrpSpPr>
              <a:grpSpLocks/>
            </p:cNvGrpSpPr>
            <p:nvPr/>
          </p:nvGrpSpPr>
          <p:grpSpPr bwMode="auto">
            <a:xfrm>
              <a:off x="3302000" y="5856288"/>
              <a:ext cx="330200" cy="366712"/>
              <a:chOff x="2040" y="3676"/>
              <a:chExt cx="208" cy="231"/>
            </a:xfrm>
          </p:grpSpPr>
          <p:sp>
            <p:nvSpPr>
              <p:cNvPr id="70754" name="Text Box 64"/>
              <p:cNvSpPr txBox="1">
                <a:spLocks noChangeArrowheads="1"/>
              </p:cNvSpPr>
              <p:nvPr/>
            </p:nvSpPr>
            <p:spPr bwMode="auto">
              <a:xfrm>
                <a:off x="204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0755" name="Rectangle 65"/>
              <p:cNvSpPr>
                <a:spLocks noChangeArrowheads="1"/>
              </p:cNvSpPr>
              <p:nvPr/>
            </p:nvSpPr>
            <p:spPr bwMode="auto">
              <a:xfrm>
                <a:off x="20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293964" name="AutoShape 76"/>
            <p:cNvCxnSpPr>
              <a:cxnSpLocks noChangeShapeType="1"/>
              <a:stCxn id="293946" idx="3"/>
              <a:endCxn id="293947" idx="0"/>
            </p:cNvCxnSpPr>
            <p:nvPr/>
          </p:nvCxnSpPr>
          <p:spPr bwMode="auto">
            <a:xfrm flipH="1">
              <a:off x="3790950" y="4700588"/>
              <a:ext cx="3175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6" name="AutoShape 78"/>
            <p:cNvCxnSpPr>
              <a:cxnSpLocks noChangeShapeType="1"/>
              <a:stCxn id="293947" idx="5"/>
              <a:endCxn id="70752" idx="0"/>
            </p:cNvCxnSpPr>
            <p:nvPr/>
          </p:nvCxnSpPr>
          <p:spPr bwMode="auto">
            <a:xfrm>
              <a:off x="3975100" y="5411788"/>
              <a:ext cx="1143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7" name="AutoShape 79"/>
            <p:cNvCxnSpPr>
              <a:cxnSpLocks noChangeShapeType="1"/>
              <a:stCxn id="293947" idx="3"/>
              <a:endCxn id="70755" idx="0"/>
            </p:cNvCxnSpPr>
            <p:nvPr/>
          </p:nvCxnSpPr>
          <p:spPr bwMode="auto">
            <a:xfrm flipH="1">
              <a:off x="3467100" y="5411788"/>
              <a:ext cx="1397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5" name="Group 92"/>
            <p:cNvGrpSpPr>
              <a:grpSpLocks/>
            </p:cNvGrpSpPr>
            <p:nvPr/>
          </p:nvGrpSpPr>
          <p:grpSpPr bwMode="auto">
            <a:xfrm>
              <a:off x="3924300" y="5856288"/>
              <a:ext cx="330200" cy="366712"/>
              <a:chOff x="2416" y="3676"/>
              <a:chExt cx="208" cy="231"/>
            </a:xfrm>
          </p:grpSpPr>
          <p:sp>
            <p:nvSpPr>
              <p:cNvPr id="70752" name="Rectangle 93"/>
              <p:cNvSpPr>
                <a:spLocks noChangeArrowheads="1"/>
              </p:cNvSpPr>
              <p:nvPr/>
            </p:nvSpPr>
            <p:spPr bwMode="auto">
              <a:xfrm>
                <a:off x="241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3" name="Text Box 94"/>
              <p:cNvSpPr txBox="1">
                <a:spLocks noChangeArrowheads="1"/>
              </p:cNvSpPr>
              <p:nvPr/>
            </p:nvSpPr>
            <p:spPr bwMode="auto">
              <a:xfrm>
                <a:off x="243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</p:grpSp>
      </p:grpSp>
      <p:grpSp>
        <p:nvGrpSpPr>
          <p:cNvPr id="16" name="Group 135"/>
          <p:cNvGrpSpPr/>
          <p:nvPr/>
        </p:nvGrpSpPr>
        <p:grpSpPr>
          <a:xfrm>
            <a:off x="4457700" y="4700588"/>
            <a:ext cx="330200" cy="798512"/>
            <a:chOff x="4457700" y="4700588"/>
            <a:chExt cx="330200" cy="798512"/>
          </a:xfrm>
        </p:grpSpPr>
        <p:cxnSp>
          <p:nvCxnSpPr>
            <p:cNvPr id="293965" name="AutoShape 77"/>
            <p:cNvCxnSpPr>
              <a:cxnSpLocks noChangeShapeType="1"/>
              <a:stCxn id="293946" idx="5"/>
              <a:endCxn id="70750" idx="0"/>
            </p:cNvCxnSpPr>
            <p:nvPr/>
          </p:nvCxnSpPr>
          <p:spPr bwMode="auto">
            <a:xfrm>
              <a:off x="4476750" y="47005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95"/>
            <p:cNvGrpSpPr>
              <a:grpSpLocks/>
            </p:cNvGrpSpPr>
            <p:nvPr/>
          </p:nvGrpSpPr>
          <p:grpSpPr bwMode="auto">
            <a:xfrm>
              <a:off x="4457700" y="5132388"/>
              <a:ext cx="330200" cy="366712"/>
              <a:chOff x="2760" y="3220"/>
              <a:chExt cx="208" cy="231"/>
            </a:xfrm>
          </p:grpSpPr>
          <p:sp>
            <p:nvSpPr>
              <p:cNvPr id="70750" name="Rectangle 96"/>
              <p:cNvSpPr>
                <a:spLocks noChangeArrowheads="1"/>
              </p:cNvSpPr>
              <p:nvPr/>
            </p:nvSpPr>
            <p:spPr bwMode="auto">
              <a:xfrm>
                <a:off x="2760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1" name="Text Box 97"/>
              <p:cNvSpPr txBox="1">
                <a:spLocks noChangeArrowheads="1"/>
              </p:cNvSpPr>
              <p:nvPr/>
            </p:nvSpPr>
            <p:spPr bwMode="auto">
              <a:xfrm>
                <a:off x="2770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</p:grpSp>
      </p:grpSp>
      <p:grpSp>
        <p:nvGrpSpPr>
          <p:cNvPr id="18" name="Group 137"/>
          <p:cNvGrpSpPr/>
          <p:nvPr/>
        </p:nvGrpSpPr>
        <p:grpSpPr>
          <a:xfrm>
            <a:off x="5130800" y="4700588"/>
            <a:ext cx="914400" cy="798512"/>
            <a:chOff x="5130800" y="4700588"/>
            <a:chExt cx="914400" cy="798512"/>
          </a:xfrm>
        </p:grpSpPr>
        <p:cxnSp>
          <p:nvCxnSpPr>
            <p:cNvPr id="293962" name="AutoShape 74"/>
            <p:cNvCxnSpPr>
              <a:cxnSpLocks noChangeShapeType="1"/>
              <a:stCxn id="293945" idx="5"/>
              <a:endCxn id="70746" idx="0"/>
            </p:cNvCxnSpPr>
            <p:nvPr/>
          </p:nvCxnSpPr>
          <p:spPr bwMode="auto">
            <a:xfrm>
              <a:off x="5797550" y="4700588"/>
              <a:ext cx="825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3" name="AutoShape 75"/>
            <p:cNvCxnSpPr>
              <a:cxnSpLocks noChangeShapeType="1"/>
              <a:stCxn id="293945" idx="3"/>
              <a:endCxn id="70748" idx="0"/>
            </p:cNvCxnSpPr>
            <p:nvPr/>
          </p:nvCxnSpPr>
          <p:spPr bwMode="auto">
            <a:xfrm flipH="1">
              <a:off x="52959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" name="Group 98"/>
            <p:cNvGrpSpPr>
              <a:grpSpLocks/>
            </p:cNvGrpSpPr>
            <p:nvPr/>
          </p:nvGrpSpPr>
          <p:grpSpPr bwMode="auto">
            <a:xfrm>
              <a:off x="5130800" y="5132388"/>
              <a:ext cx="330200" cy="366712"/>
              <a:chOff x="3184" y="3220"/>
              <a:chExt cx="208" cy="231"/>
            </a:xfrm>
          </p:grpSpPr>
          <p:sp>
            <p:nvSpPr>
              <p:cNvPr id="70748" name="Rectangle 99"/>
              <p:cNvSpPr>
                <a:spLocks noChangeArrowheads="1"/>
              </p:cNvSpPr>
              <p:nvPr/>
            </p:nvSpPr>
            <p:spPr bwMode="auto">
              <a:xfrm>
                <a:off x="3184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9" name="Text Box 100"/>
              <p:cNvSpPr txBox="1">
                <a:spLocks noChangeArrowheads="1"/>
              </p:cNvSpPr>
              <p:nvPr/>
            </p:nvSpPr>
            <p:spPr bwMode="auto">
              <a:xfrm>
                <a:off x="3198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5</a:t>
                </a:r>
              </a:p>
            </p:txBody>
          </p:sp>
        </p:grpSp>
        <p:grpSp>
          <p:nvGrpSpPr>
            <p:cNvPr id="20" name="Group 101"/>
            <p:cNvGrpSpPr>
              <a:grpSpLocks/>
            </p:cNvGrpSpPr>
            <p:nvPr/>
          </p:nvGrpSpPr>
          <p:grpSpPr bwMode="auto">
            <a:xfrm>
              <a:off x="5715000" y="5132388"/>
              <a:ext cx="330200" cy="366712"/>
              <a:chOff x="3552" y="3220"/>
              <a:chExt cx="208" cy="231"/>
            </a:xfrm>
          </p:grpSpPr>
          <p:sp>
            <p:nvSpPr>
              <p:cNvPr id="70746" name="Rectangle 102"/>
              <p:cNvSpPr>
                <a:spLocks noChangeArrowheads="1"/>
              </p:cNvSpPr>
              <p:nvPr/>
            </p:nvSpPr>
            <p:spPr bwMode="auto">
              <a:xfrm>
                <a:off x="35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7" name="Text Box 103"/>
              <p:cNvSpPr txBox="1">
                <a:spLocks noChangeArrowheads="1"/>
              </p:cNvSpPr>
              <p:nvPr/>
            </p:nvSpPr>
            <p:spPr bwMode="auto">
              <a:xfrm>
                <a:off x="3566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</p:grpSp>
      </p:grpSp>
      <p:grpSp>
        <p:nvGrpSpPr>
          <p:cNvPr id="21" name="Group 140"/>
          <p:cNvGrpSpPr/>
          <p:nvPr/>
        </p:nvGrpSpPr>
        <p:grpSpPr>
          <a:xfrm>
            <a:off x="6315075" y="4713288"/>
            <a:ext cx="412750" cy="785812"/>
            <a:chOff x="6315075" y="4713288"/>
            <a:chExt cx="412750" cy="785812"/>
          </a:xfrm>
        </p:grpSpPr>
        <p:cxnSp>
          <p:nvCxnSpPr>
            <p:cNvPr id="293958" name="AutoShape 70"/>
            <p:cNvCxnSpPr>
              <a:cxnSpLocks noChangeShapeType="1"/>
              <a:stCxn id="293944" idx="3"/>
              <a:endCxn id="70744" idx="0"/>
            </p:cNvCxnSpPr>
            <p:nvPr/>
          </p:nvCxnSpPr>
          <p:spPr bwMode="auto">
            <a:xfrm flipH="1">
              <a:off x="6515100" y="4713288"/>
              <a:ext cx="1460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2" name="Group 104"/>
            <p:cNvGrpSpPr>
              <a:grpSpLocks/>
            </p:cNvGrpSpPr>
            <p:nvPr/>
          </p:nvGrpSpPr>
          <p:grpSpPr bwMode="auto">
            <a:xfrm>
              <a:off x="6315075" y="5132388"/>
              <a:ext cx="412750" cy="366712"/>
              <a:chOff x="3930" y="3220"/>
              <a:chExt cx="260" cy="231"/>
            </a:xfrm>
          </p:grpSpPr>
          <p:sp>
            <p:nvSpPr>
              <p:cNvPr id="70744" name="Rectangle 105"/>
              <p:cNvSpPr>
                <a:spLocks noChangeArrowheads="1"/>
              </p:cNvSpPr>
              <p:nvPr/>
            </p:nvSpPr>
            <p:spPr bwMode="auto">
              <a:xfrm>
                <a:off x="39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5" name="Text Box 106"/>
              <p:cNvSpPr txBox="1">
                <a:spLocks noChangeArrowheads="1"/>
              </p:cNvSpPr>
              <p:nvPr/>
            </p:nvSpPr>
            <p:spPr bwMode="auto">
              <a:xfrm>
                <a:off x="3930" y="3220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11</a:t>
                </a:r>
              </a:p>
            </p:txBody>
          </p:sp>
        </p:grpSp>
      </p:grpSp>
      <p:grpSp>
        <p:nvGrpSpPr>
          <p:cNvPr id="23" name="Group 144"/>
          <p:cNvGrpSpPr/>
          <p:nvPr/>
        </p:nvGrpSpPr>
        <p:grpSpPr>
          <a:xfrm>
            <a:off x="6705600" y="4713288"/>
            <a:ext cx="968375" cy="1509712"/>
            <a:chOff x="6705600" y="4713288"/>
            <a:chExt cx="968375" cy="1509712"/>
          </a:xfrm>
        </p:grpSpPr>
        <p:sp>
          <p:nvSpPr>
            <p:cNvPr id="293949" name="Oval 61"/>
            <p:cNvSpPr>
              <a:spLocks noChangeArrowheads="1"/>
            </p:cNvSpPr>
            <p:nvPr/>
          </p:nvSpPr>
          <p:spPr bwMode="auto">
            <a:xfrm>
              <a:off x="6940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9" name="AutoShape 71"/>
            <p:cNvCxnSpPr>
              <a:cxnSpLocks noChangeShapeType="1"/>
              <a:stCxn id="293944" idx="5"/>
              <a:endCxn id="293949" idx="0"/>
            </p:cNvCxnSpPr>
            <p:nvPr/>
          </p:nvCxnSpPr>
          <p:spPr bwMode="auto">
            <a:xfrm>
              <a:off x="7029450" y="4713288"/>
              <a:ext cx="1714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8" name="AutoShape 80"/>
            <p:cNvCxnSpPr>
              <a:cxnSpLocks noChangeShapeType="1"/>
              <a:stCxn id="293949" idx="5"/>
              <a:endCxn id="70740" idx="0"/>
            </p:cNvCxnSpPr>
            <p:nvPr/>
          </p:nvCxnSpPr>
          <p:spPr bwMode="auto">
            <a:xfrm>
              <a:off x="738505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1" name="AutoShape 83"/>
            <p:cNvCxnSpPr>
              <a:cxnSpLocks noChangeShapeType="1"/>
              <a:stCxn id="293949" idx="3"/>
              <a:endCxn id="70742" idx="0"/>
            </p:cNvCxnSpPr>
            <p:nvPr/>
          </p:nvCxnSpPr>
          <p:spPr bwMode="auto">
            <a:xfrm flipH="1">
              <a:off x="6870700" y="54117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9" name="Text Box 91"/>
            <p:cNvSpPr txBox="1">
              <a:spLocks noChangeArrowheads="1"/>
            </p:cNvSpPr>
            <p:nvPr/>
          </p:nvSpPr>
          <p:spPr bwMode="auto">
            <a:xfrm>
              <a:off x="7000875" y="5100638"/>
              <a:ext cx="4000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4" name="Group 107"/>
            <p:cNvGrpSpPr>
              <a:grpSpLocks/>
            </p:cNvGrpSpPr>
            <p:nvPr/>
          </p:nvGrpSpPr>
          <p:grpSpPr bwMode="auto">
            <a:xfrm>
              <a:off x="6705600" y="5856288"/>
              <a:ext cx="330200" cy="366712"/>
              <a:chOff x="4176" y="3676"/>
              <a:chExt cx="208" cy="231"/>
            </a:xfrm>
          </p:grpSpPr>
          <p:sp>
            <p:nvSpPr>
              <p:cNvPr id="70742" name="Rectangle 108"/>
              <p:cNvSpPr>
                <a:spLocks noChangeArrowheads="1"/>
              </p:cNvSpPr>
              <p:nvPr/>
            </p:nvSpPr>
            <p:spPr bwMode="auto">
              <a:xfrm>
                <a:off x="417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3" name="Text Box 109"/>
              <p:cNvSpPr txBox="1">
                <a:spLocks noChangeArrowheads="1"/>
              </p:cNvSpPr>
              <p:nvPr/>
            </p:nvSpPr>
            <p:spPr bwMode="auto">
              <a:xfrm>
                <a:off x="418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9</a:t>
                </a:r>
              </a:p>
            </p:txBody>
          </p:sp>
        </p:grpSp>
        <p:grpSp>
          <p:nvGrpSpPr>
            <p:cNvPr id="25" name="Group 110"/>
            <p:cNvGrpSpPr>
              <a:grpSpLocks/>
            </p:cNvGrpSpPr>
            <p:nvPr/>
          </p:nvGrpSpPr>
          <p:grpSpPr bwMode="auto">
            <a:xfrm>
              <a:off x="7261225" y="5856288"/>
              <a:ext cx="412750" cy="366712"/>
              <a:chOff x="4518" y="3676"/>
              <a:chExt cx="260" cy="231"/>
            </a:xfrm>
          </p:grpSpPr>
          <p:sp>
            <p:nvSpPr>
              <p:cNvPr id="70740" name="Rectangle 111"/>
              <p:cNvSpPr>
                <a:spLocks noChangeArrowheads="1"/>
              </p:cNvSpPr>
              <p:nvPr/>
            </p:nvSpPr>
            <p:spPr bwMode="auto">
              <a:xfrm>
                <a:off x="4552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1" name="Text Box 112"/>
              <p:cNvSpPr txBox="1">
                <a:spLocks noChangeArrowheads="1"/>
              </p:cNvSpPr>
              <p:nvPr/>
            </p:nvSpPr>
            <p:spPr bwMode="auto">
              <a:xfrm>
                <a:off x="4518" y="3676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10</a:t>
                </a:r>
              </a:p>
            </p:txBody>
          </p:sp>
        </p:grpSp>
      </p:grpSp>
      <p:grpSp>
        <p:nvGrpSpPr>
          <p:cNvPr id="26" name="Group 142"/>
          <p:cNvGrpSpPr/>
          <p:nvPr/>
        </p:nvGrpSpPr>
        <p:grpSpPr>
          <a:xfrm>
            <a:off x="7708900" y="4700588"/>
            <a:ext cx="330200" cy="798512"/>
            <a:chOff x="7708900" y="4700588"/>
            <a:chExt cx="330200" cy="798512"/>
          </a:xfrm>
        </p:grpSpPr>
        <p:cxnSp>
          <p:nvCxnSpPr>
            <p:cNvPr id="293960" name="AutoShape 72"/>
            <p:cNvCxnSpPr>
              <a:cxnSpLocks noChangeShapeType="1"/>
              <a:stCxn id="293943" idx="3"/>
              <a:endCxn id="70738" idx="0"/>
            </p:cNvCxnSpPr>
            <p:nvPr/>
          </p:nvCxnSpPr>
          <p:spPr bwMode="auto">
            <a:xfrm flipH="1">
              <a:off x="78740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7" name="Group 113"/>
            <p:cNvGrpSpPr>
              <a:grpSpLocks/>
            </p:cNvGrpSpPr>
            <p:nvPr/>
          </p:nvGrpSpPr>
          <p:grpSpPr bwMode="auto">
            <a:xfrm>
              <a:off x="7708900" y="5132388"/>
              <a:ext cx="330200" cy="366712"/>
              <a:chOff x="4808" y="3220"/>
              <a:chExt cx="208" cy="231"/>
            </a:xfrm>
          </p:grpSpPr>
          <p:sp>
            <p:nvSpPr>
              <p:cNvPr id="70738" name="Rectangle 114"/>
              <p:cNvSpPr>
                <a:spLocks noChangeArrowheads="1"/>
              </p:cNvSpPr>
              <p:nvPr/>
            </p:nvSpPr>
            <p:spPr bwMode="auto">
              <a:xfrm>
                <a:off x="4808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9" name="Text Box 115"/>
              <p:cNvSpPr txBox="1">
                <a:spLocks noChangeArrowheads="1"/>
              </p:cNvSpPr>
              <p:nvPr/>
            </p:nvSpPr>
            <p:spPr bwMode="auto">
              <a:xfrm>
                <a:off x="4822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8</a:t>
                </a:r>
              </a:p>
            </p:txBody>
          </p:sp>
        </p:grpSp>
      </p:grpSp>
      <p:grpSp>
        <p:nvGrpSpPr>
          <p:cNvPr id="28" name="Group 145"/>
          <p:cNvGrpSpPr/>
          <p:nvPr/>
        </p:nvGrpSpPr>
        <p:grpSpPr>
          <a:xfrm>
            <a:off x="8153400" y="5100638"/>
            <a:ext cx="901700" cy="1122362"/>
            <a:chOff x="8153400" y="5100638"/>
            <a:chExt cx="901700" cy="1122362"/>
          </a:xfrm>
        </p:grpSpPr>
        <p:sp>
          <p:nvSpPr>
            <p:cNvPr id="293950" name="Oval 62"/>
            <p:cNvSpPr>
              <a:spLocks noChangeArrowheads="1"/>
            </p:cNvSpPr>
            <p:nvPr/>
          </p:nvSpPr>
          <p:spPr bwMode="auto">
            <a:xfrm>
              <a:off x="8337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69" name="AutoShape 81"/>
            <p:cNvCxnSpPr>
              <a:cxnSpLocks noChangeShapeType="1"/>
              <a:stCxn id="293950" idx="5"/>
              <a:endCxn id="70734" idx="0"/>
            </p:cNvCxnSpPr>
            <p:nvPr/>
          </p:nvCxnSpPr>
          <p:spPr bwMode="auto">
            <a:xfrm>
              <a:off x="8782050" y="5411788"/>
              <a:ext cx="1079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0" name="AutoShape 82"/>
            <p:cNvCxnSpPr>
              <a:cxnSpLocks noChangeShapeType="1"/>
              <a:stCxn id="293950" idx="3"/>
              <a:endCxn id="70736" idx="0"/>
            </p:cNvCxnSpPr>
            <p:nvPr/>
          </p:nvCxnSpPr>
          <p:spPr bwMode="auto">
            <a:xfrm flipH="1">
              <a:off x="831850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8" name="Text Box 90"/>
            <p:cNvSpPr txBox="1">
              <a:spLocks noChangeArrowheads="1"/>
            </p:cNvSpPr>
            <p:nvPr/>
          </p:nvSpPr>
          <p:spPr bwMode="auto">
            <a:xfrm>
              <a:off x="8442326" y="51006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9" name="Group 116"/>
            <p:cNvGrpSpPr>
              <a:grpSpLocks/>
            </p:cNvGrpSpPr>
            <p:nvPr/>
          </p:nvGrpSpPr>
          <p:grpSpPr bwMode="auto">
            <a:xfrm>
              <a:off x="8153400" y="5856288"/>
              <a:ext cx="330200" cy="366712"/>
              <a:chOff x="5104" y="3676"/>
              <a:chExt cx="208" cy="231"/>
            </a:xfrm>
          </p:grpSpPr>
          <p:sp>
            <p:nvSpPr>
              <p:cNvPr id="70736" name="Rectangle 117"/>
              <p:cNvSpPr>
                <a:spLocks noChangeArrowheads="1"/>
              </p:cNvSpPr>
              <p:nvPr/>
            </p:nvSpPr>
            <p:spPr bwMode="auto">
              <a:xfrm>
                <a:off x="5104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7" name="Text Box 118"/>
              <p:cNvSpPr txBox="1">
                <a:spLocks noChangeArrowheads="1"/>
              </p:cNvSpPr>
              <p:nvPr/>
            </p:nvSpPr>
            <p:spPr bwMode="auto">
              <a:xfrm>
                <a:off x="5114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</a:p>
            </p:txBody>
          </p:sp>
        </p:grpSp>
        <p:grpSp>
          <p:nvGrpSpPr>
            <p:cNvPr id="30" name="Group 119"/>
            <p:cNvGrpSpPr>
              <a:grpSpLocks/>
            </p:cNvGrpSpPr>
            <p:nvPr/>
          </p:nvGrpSpPr>
          <p:grpSpPr bwMode="auto">
            <a:xfrm>
              <a:off x="8724900" y="5856288"/>
              <a:ext cx="330200" cy="366712"/>
              <a:chOff x="5440" y="3676"/>
              <a:chExt cx="208" cy="231"/>
            </a:xfrm>
          </p:grpSpPr>
          <p:sp>
            <p:nvSpPr>
              <p:cNvPr id="70734" name="Rectangle 120"/>
              <p:cNvSpPr>
                <a:spLocks noChangeArrowheads="1"/>
              </p:cNvSpPr>
              <p:nvPr/>
            </p:nvSpPr>
            <p:spPr bwMode="auto">
              <a:xfrm>
                <a:off x="54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5" name="Text Box 121"/>
              <p:cNvSpPr txBox="1">
                <a:spLocks noChangeArrowheads="1"/>
              </p:cNvSpPr>
              <p:nvPr/>
            </p:nvSpPr>
            <p:spPr bwMode="auto">
              <a:xfrm>
                <a:off x="545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</a:p>
            </p:txBody>
          </p:sp>
        </p:grpSp>
      </p:grpSp>
      <p:sp>
        <p:nvSpPr>
          <p:cNvPr id="294010" name="Line 122"/>
          <p:cNvSpPr>
            <a:spLocks noChangeShapeType="1"/>
          </p:cNvSpPr>
          <p:nvPr/>
        </p:nvSpPr>
        <p:spPr bwMode="auto">
          <a:xfrm>
            <a:off x="1790700" y="2981614"/>
            <a:ext cx="1730543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2" name="Line 4"/>
          <p:cNvSpPr>
            <a:spLocks noChangeShapeType="1"/>
          </p:cNvSpPr>
          <p:nvPr/>
        </p:nvSpPr>
        <p:spPr bwMode="auto">
          <a:xfrm>
            <a:off x="1831974" y="2306638"/>
            <a:ext cx="1685926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1" name="Group 149"/>
          <p:cNvGrpSpPr/>
          <p:nvPr/>
        </p:nvGrpSpPr>
        <p:grpSpPr>
          <a:xfrm>
            <a:off x="1993900" y="2601913"/>
            <a:ext cx="316081" cy="400110"/>
            <a:chOff x="1866900" y="2589213"/>
            <a:chExt cx="316081" cy="400110"/>
          </a:xfrm>
        </p:grpSpPr>
        <p:sp>
          <p:nvSpPr>
            <p:cNvPr id="143" name="Oval 123"/>
            <p:cNvSpPr>
              <a:spLocks noChangeArrowheads="1"/>
            </p:cNvSpPr>
            <p:nvPr/>
          </p:nvSpPr>
          <p:spPr bwMode="auto">
            <a:xfrm>
              <a:off x="1866900" y="2730501"/>
              <a:ext cx="55563" cy="555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4F81B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FF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44" name="Text Box 124"/>
            <p:cNvSpPr txBox="1">
              <a:spLocks noChangeArrowheads="1"/>
            </p:cNvSpPr>
            <p:nvPr/>
          </p:nvSpPr>
          <p:spPr bwMode="auto">
            <a:xfrm>
              <a:off x="1870075" y="2589213"/>
              <a:ext cx="3129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solidFill>
                    <a:srgbClr val="0000FF"/>
                  </a:solidFill>
                  <a:latin typeface="Times New Roman" charset="0"/>
                  <a:ea typeface="Arial" charset="0"/>
                  <a:cs typeface="Arial" charset="0"/>
                </a:rPr>
                <a:t>q</a:t>
              </a:r>
              <a:endParaRPr lang="en-US" sz="2000" dirty="0">
                <a:solidFill>
                  <a:srgbClr val="0000FF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46" name="AutoShape 125"/>
          <p:cNvSpPr>
            <a:spLocks noChangeArrowheads="1"/>
          </p:cNvSpPr>
          <p:nvPr/>
        </p:nvSpPr>
        <p:spPr bwMode="auto">
          <a:xfrm>
            <a:off x="6083300" y="28448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7" name="AutoShape 125"/>
          <p:cNvSpPr>
            <a:spLocks noChangeArrowheads="1"/>
          </p:cNvSpPr>
          <p:nvPr/>
        </p:nvSpPr>
        <p:spPr bwMode="auto">
          <a:xfrm>
            <a:off x="7378700" y="34036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1206499" y="1955799"/>
            <a:ext cx="1625601" cy="1654629"/>
          </a:xfrm>
          <a:prstGeom prst="ellipse">
            <a:avLst/>
          </a:prstGeom>
          <a:noFill/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155259" y="1669534"/>
            <a:ext cx="47474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Now backtrack along the path of recursion, asking “Could there be a closer point in the other </a:t>
            </a:r>
            <a:r>
              <a:rPr lang="en-US" dirty="0" err="1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subtree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?” If so, start a recursive search.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419100" y="2971800"/>
            <a:ext cx="673100" cy="14859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1816100" y="3797300"/>
            <a:ext cx="16891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3200400" y="4927600"/>
            <a:ext cx="1117600" cy="15875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6261100" y="4991100"/>
            <a:ext cx="5207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8128000" y="4978400"/>
            <a:ext cx="1016000" cy="15494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1816100" y="1549400"/>
            <a:ext cx="1689100" cy="7366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3888" name="Slide Number Placeholder 2938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1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31" name="Text Box 123"/>
          <p:cNvSpPr txBox="1">
            <a:spLocks noChangeArrowheads="1"/>
          </p:cNvSpPr>
          <p:nvPr/>
        </p:nvSpPr>
        <p:spPr bwMode="auto">
          <a:xfrm>
            <a:off x="5905500" y="6400800"/>
            <a:ext cx="3112476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Adapted from slide by </a:t>
            </a:r>
            <a:r>
              <a:rPr lang="en-US" sz="1400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Anna </a:t>
            </a:r>
            <a:r>
              <a:rPr lang="en-US" sz="1400" dirty="0" err="1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Atramentov</a:t>
            </a:r>
            <a:endParaRPr lang="en-US" sz="1400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26" name="Title 125"/>
          <p:cNvSpPr>
            <a:spLocks noGrp="1"/>
          </p:cNvSpPr>
          <p:nvPr>
            <p:ph type="title"/>
          </p:nvPr>
        </p:nvSpPr>
        <p:spPr>
          <a:xfrm>
            <a:off x="342900" y="185738"/>
            <a:ext cx="8229600" cy="1143000"/>
          </a:xfrm>
        </p:spPr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d</a:t>
            </a:r>
            <a:r>
              <a:rPr lang="en-US" dirty="0" smtClean="0"/>
              <a:t> tree query (in 2-d)</a:t>
            </a:r>
            <a:endParaRPr lang="en-US" dirty="0"/>
          </a:p>
        </p:txBody>
      </p:sp>
      <p:sp>
        <p:nvSpPr>
          <p:cNvPr id="293891" name="Line 3"/>
          <p:cNvSpPr>
            <a:spLocks noChangeShapeType="1"/>
          </p:cNvSpPr>
          <p:nvPr/>
        </p:nvSpPr>
        <p:spPr bwMode="auto">
          <a:xfrm>
            <a:off x="422275" y="2979500"/>
            <a:ext cx="1355725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2" name="Line 4"/>
          <p:cNvSpPr>
            <a:spLocks noChangeShapeType="1"/>
          </p:cNvSpPr>
          <p:nvPr/>
        </p:nvSpPr>
        <p:spPr bwMode="auto">
          <a:xfrm>
            <a:off x="422274" y="2293938"/>
            <a:ext cx="1355726" cy="47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3" name="Line 5"/>
          <p:cNvSpPr>
            <a:spLocks noChangeShapeType="1"/>
          </p:cNvSpPr>
          <p:nvPr/>
        </p:nvSpPr>
        <p:spPr bwMode="auto">
          <a:xfrm>
            <a:off x="2517775" y="1549800"/>
            <a:ext cx="8028" cy="7489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4" name="Line 6"/>
          <p:cNvSpPr>
            <a:spLocks noChangeShapeType="1"/>
          </p:cNvSpPr>
          <p:nvPr/>
        </p:nvSpPr>
        <p:spPr bwMode="auto">
          <a:xfrm>
            <a:off x="1108075" y="2972274"/>
            <a:ext cx="0" cy="1485426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5" name="Line 7"/>
          <p:cNvSpPr>
            <a:spLocks noChangeShapeType="1"/>
          </p:cNvSpPr>
          <p:nvPr/>
        </p:nvSpPr>
        <p:spPr bwMode="auto">
          <a:xfrm>
            <a:off x="1790700" y="3779838"/>
            <a:ext cx="1714500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6" name="Line 8"/>
          <p:cNvSpPr>
            <a:spLocks noChangeShapeType="1"/>
          </p:cNvSpPr>
          <p:nvPr/>
        </p:nvSpPr>
        <p:spPr bwMode="auto">
          <a:xfrm>
            <a:off x="2543175" y="2984900"/>
            <a:ext cx="0" cy="7997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7" name="Line 9"/>
          <p:cNvSpPr>
            <a:spLocks noChangeShapeType="1"/>
          </p:cNvSpPr>
          <p:nvPr/>
        </p:nvSpPr>
        <p:spPr bwMode="auto">
          <a:xfrm>
            <a:off x="422274" y="3779838"/>
            <a:ext cx="695326" cy="174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22274" y="1549400"/>
            <a:ext cx="3095626" cy="2901308"/>
            <a:chOff x="408" y="1184"/>
            <a:chExt cx="1368" cy="1372"/>
          </a:xfrm>
        </p:grpSpPr>
        <p:sp>
          <p:nvSpPr>
            <p:cNvPr id="70758" name="Rectangle 11"/>
            <p:cNvSpPr>
              <a:spLocks noChangeArrowheads="1"/>
            </p:cNvSpPr>
            <p:nvPr/>
          </p:nvSpPr>
          <p:spPr bwMode="auto">
            <a:xfrm>
              <a:off x="408" y="1184"/>
              <a:ext cx="1368" cy="1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59" name="Oval 12"/>
            <p:cNvSpPr>
              <a:spLocks noChangeArrowheads="1"/>
            </p:cNvSpPr>
            <p:nvPr/>
          </p:nvSpPr>
          <p:spPr bwMode="auto">
            <a:xfrm>
              <a:off x="648" y="128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0" name="Oval 13"/>
            <p:cNvSpPr>
              <a:spLocks noChangeArrowheads="1"/>
            </p:cNvSpPr>
            <p:nvPr/>
          </p:nvSpPr>
          <p:spPr bwMode="auto">
            <a:xfrm>
              <a:off x="872" y="18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1" name="Oval 14"/>
            <p:cNvSpPr>
              <a:spLocks noChangeArrowheads="1"/>
            </p:cNvSpPr>
            <p:nvPr/>
          </p:nvSpPr>
          <p:spPr bwMode="auto">
            <a:xfrm>
              <a:off x="592" y="208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2" name="Oval 15"/>
            <p:cNvSpPr>
              <a:spLocks noChangeArrowheads="1"/>
            </p:cNvSpPr>
            <p:nvPr/>
          </p:nvSpPr>
          <p:spPr bwMode="auto">
            <a:xfrm>
              <a:off x="43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3" name="Oval 16"/>
            <p:cNvSpPr>
              <a:spLocks noChangeArrowheads="1"/>
            </p:cNvSpPr>
            <p:nvPr/>
          </p:nvSpPr>
          <p:spPr bwMode="auto">
            <a:xfrm>
              <a:off x="87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4" name="Oval 17"/>
            <p:cNvSpPr>
              <a:spLocks noChangeArrowheads="1"/>
            </p:cNvSpPr>
            <p:nvPr/>
          </p:nvSpPr>
          <p:spPr bwMode="auto">
            <a:xfrm>
              <a:off x="1344" y="246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5" name="Oval 18"/>
            <p:cNvSpPr>
              <a:spLocks noChangeArrowheads="1"/>
            </p:cNvSpPr>
            <p:nvPr/>
          </p:nvSpPr>
          <p:spPr bwMode="auto">
            <a:xfrm>
              <a:off x="1152" y="200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6" name="Oval 19"/>
            <p:cNvSpPr>
              <a:spLocks noChangeArrowheads="1"/>
            </p:cNvSpPr>
            <p:nvPr/>
          </p:nvSpPr>
          <p:spPr bwMode="auto">
            <a:xfrm>
              <a:off x="1464" y="202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7" name="Oval 20"/>
            <p:cNvSpPr>
              <a:spLocks noChangeArrowheads="1"/>
            </p:cNvSpPr>
            <p:nvPr/>
          </p:nvSpPr>
          <p:spPr bwMode="auto">
            <a:xfrm>
              <a:off x="1456" y="173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8" name="Oval 21"/>
            <p:cNvSpPr>
              <a:spLocks noChangeArrowheads="1"/>
            </p:cNvSpPr>
            <p:nvPr/>
          </p:nvSpPr>
          <p:spPr bwMode="auto">
            <a:xfrm>
              <a:off x="1224" y="129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9" name="Oval 22"/>
            <p:cNvSpPr>
              <a:spLocks noChangeArrowheads="1"/>
            </p:cNvSpPr>
            <p:nvPr/>
          </p:nvSpPr>
          <p:spPr bwMode="auto">
            <a:xfrm>
              <a:off x="1544" y="14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70" name="Text Box 23"/>
            <p:cNvSpPr txBox="1">
              <a:spLocks noChangeArrowheads="1"/>
            </p:cNvSpPr>
            <p:nvPr/>
          </p:nvSpPr>
          <p:spPr bwMode="auto">
            <a:xfrm>
              <a:off x="672" y="120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70771" name="Text Box 24"/>
            <p:cNvSpPr txBox="1">
              <a:spLocks noChangeArrowheads="1"/>
            </p:cNvSpPr>
            <p:nvPr/>
          </p:nvSpPr>
          <p:spPr bwMode="auto">
            <a:xfrm>
              <a:off x="1563" y="132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7</a:t>
              </a:r>
            </a:p>
          </p:txBody>
        </p:sp>
        <p:sp>
          <p:nvSpPr>
            <p:cNvPr id="70772" name="Text Box 25"/>
            <p:cNvSpPr txBox="1">
              <a:spLocks noChangeArrowheads="1"/>
            </p:cNvSpPr>
            <p:nvPr/>
          </p:nvSpPr>
          <p:spPr bwMode="auto">
            <a:xfrm>
              <a:off x="1098" y="119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6</a:t>
              </a:r>
            </a:p>
          </p:txBody>
        </p:sp>
        <p:sp>
          <p:nvSpPr>
            <p:cNvPr id="70773" name="Text Box 26"/>
            <p:cNvSpPr txBox="1">
              <a:spLocks noChangeArrowheads="1"/>
            </p:cNvSpPr>
            <p:nvPr/>
          </p:nvSpPr>
          <p:spPr bwMode="auto">
            <a:xfrm>
              <a:off x="746" y="171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70774" name="Text Box 27"/>
            <p:cNvSpPr txBox="1">
              <a:spLocks noChangeArrowheads="1"/>
            </p:cNvSpPr>
            <p:nvPr/>
          </p:nvSpPr>
          <p:spPr bwMode="auto">
            <a:xfrm>
              <a:off x="443" y="227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70775" name="Text Box 28"/>
            <p:cNvSpPr txBox="1">
              <a:spLocks noChangeArrowheads="1"/>
            </p:cNvSpPr>
            <p:nvPr/>
          </p:nvSpPr>
          <p:spPr bwMode="auto">
            <a:xfrm>
              <a:off x="470" y="1987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70776" name="Text Box 29"/>
            <p:cNvSpPr txBox="1">
              <a:spLocks noChangeArrowheads="1"/>
            </p:cNvSpPr>
            <p:nvPr/>
          </p:nvSpPr>
          <p:spPr bwMode="auto">
            <a:xfrm>
              <a:off x="892" y="226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0777" name="Text Box 30"/>
            <p:cNvSpPr txBox="1">
              <a:spLocks noChangeArrowheads="1"/>
            </p:cNvSpPr>
            <p:nvPr/>
          </p:nvSpPr>
          <p:spPr bwMode="auto">
            <a:xfrm>
              <a:off x="1176" y="191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</a:p>
          </p:txBody>
        </p:sp>
        <p:sp>
          <p:nvSpPr>
            <p:cNvPr id="70778" name="Text Box 31"/>
            <p:cNvSpPr txBox="1">
              <a:spLocks noChangeArrowheads="1"/>
            </p:cNvSpPr>
            <p:nvPr/>
          </p:nvSpPr>
          <p:spPr bwMode="auto">
            <a:xfrm>
              <a:off x="1326" y="164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</a:p>
          </p:txBody>
        </p:sp>
        <p:sp>
          <p:nvSpPr>
            <p:cNvPr id="70779" name="Text Box 32"/>
            <p:cNvSpPr txBox="1">
              <a:spLocks noChangeArrowheads="1"/>
            </p:cNvSpPr>
            <p:nvPr/>
          </p:nvSpPr>
          <p:spPr bwMode="auto">
            <a:xfrm>
              <a:off x="1468" y="1943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</a:p>
          </p:txBody>
        </p:sp>
        <p:sp>
          <p:nvSpPr>
            <p:cNvPr id="70780" name="Text Box 33"/>
            <p:cNvSpPr txBox="1">
              <a:spLocks noChangeArrowheads="1"/>
            </p:cNvSpPr>
            <p:nvPr/>
          </p:nvSpPr>
          <p:spPr bwMode="auto">
            <a:xfrm>
              <a:off x="1362" y="2381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11</a:t>
              </a:r>
            </a:p>
          </p:txBody>
        </p:sp>
      </p:grpSp>
      <p:sp>
        <p:nvSpPr>
          <p:cNvPr id="293922" name="Text Box 34"/>
          <p:cNvSpPr txBox="1">
            <a:spLocks noChangeArrowheads="1"/>
          </p:cNvSpPr>
          <p:nvPr/>
        </p:nvSpPr>
        <p:spPr bwMode="auto">
          <a:xfrm>
            <a:off x="76200" y="20755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5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70667" name="Text Box 35"/>
          <p:cNvSpPr txBox="1">
            <a:spLocks noChangeArrowheads="1"/>
          </p:cNvSpPr>
          <p:nvPr/>
        </p:nvSpPr>
        <p:spPr bwMode="auto">
          <a:xfrm>
            <a:off x="495299" y="20024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0668" name="Text Box 36"/>
          <p:cNvSpPr txBox="1">
            <a:spLocks noChangeArrowheads="1"/>
          </p:cNvSpPr>
          <p:nvPr/>
        </p:nvSpPr>
        <p:spPr bwMode="auto">
          <a:xfrm>
            <a:off x="1308099" y="18881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656507" y="1153958"/>
            <a:ext cx="414109" cy="3288289"/>
            <a:chOff x="1114" y="997"/>
            <a:chExt cx="183" cy="1555"/>
          </a:xfrm>
        </p:grpSpPr>
        <p:sp>
          <p:nvSpPr>
            <p:cNvPr id="70756" name="Line 38"/>
            <p:cNvSpPr>
              <a:spLocks noChangeShapeType="1"/>
            </p:cNvSpPr>
            <p:nvPr/>
          </p:nvSpPr>
          <p:spPr bwMode="auto">
            <a:xfrm>
              <a:off x="1175" y="1184"/>
              <a:ext cx="1" cy="136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757" name="Text Box 39"/>
            <p:cNvSpPr txBox="1">
              <a:spLocks noChangeArrowheads="1"/>
            </p:cNvSpPr>
            <p:nvPr/>
          </p:nvSpPr>
          <p:spPr bwMode="auto">
            <a:xfrm>
              <a:off x="1114" y="997"/>
              <a:ext cx="18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i="1" baseline="-25000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3929" name="Text Box 41"/>
          <p:cNvSpPr txBox="1">
            <a:spLocks noChangeArrowheads="1"/>
          </p:cNvSpPr>
          <p:nvPr/>
        </p:nvSpPr>
        <p:spPr bwMode="auto">
          <a:xfrm>
            <a:off x="2298700" y="11357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9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0" name="Text Box 42"/>
          <p:cNvSpPr txBox="1">
            <a:spLocks noChangeArrowheads="1"/>
          </p:cNvSpPr>
          <p:nvPr/>
        </p:nvSpPr>
        <p:spPr bwMode="auto">
          <a:xfrm>
            <a:off x="3556000" y="20882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7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1" name="Text Box 43"/>
          <p:cNvSpPr txBox="1">
            <a:spLocks noChangeArrowheads="1"/>
          </p:cNvSpPr>
          <p:nvPr/>
        </p:nvSpPr>
        <p:spPr bwMode="auto">
          <a:xfrm>
            <a:off x="3536950" y="27740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3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2" name="Text Box 44"/>
          <p:cNvSpPr txBox="1">
            <a:spLocks noChangeArrowheads="1"/>
          </p:cNvSpPr>
          <p:nvPr/>
        </p:nvSpPr>
        <p:spPr bwMode="auto">
          <a:xfrm>
            <a:off x="2209800" y="3339188"/>
            <a:ext cx="4955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10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3" name="Text Box 45"/>
          <p:cNvSpPr txBox="1">
            <a:spLocks noChangeArrowheads="1"/>
          </p:cNvSpPr>
          <p:nvPr/>
        </p:nvSpPr>
        <p:spPr bwMode="auto">
          <a:xfrm>
            <a:off x="3562350" y="35868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6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4" name="Text Box 46"/>
          <p:cNvSpPr txBox="1">
            <a:spLocks noChangeArrowheads="1"/>
          </p:cNvSpPr>
          <p:nvPr/>
        </p:nvSpPr>
        <p:spPr bwMode="auto">
          <a:xfrm>
            <a:off x="889000" y="44631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4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5" name="Text Box 47"/>
          <p:cNvSpPr txBox="1">
            <a:spLocks noChangeArrowheads="1"/>
          </p:cNvSpPr>
          <p:nvPr/>
        </p:nvSpPr>
        <p:spPr bwMode="auto">
          <a:xfrm>
            <a:off x="101600" y="35296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8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6" name="Text Box 48"/>
          <p:cNvSpPr txBox="1">
            <a:spLocks noChangeArrowheads="1"/>
          </p:cNvSpPr>
          <p:nvPr/>
        </p:nvSpPr>
        <p:spPr bwMode="auto">
          <a:xfrm>
            <a:off x="101600" y="27422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2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grpSp>
        <p:nvGrpSpPr>
          <p:cNvPr id="4" name="Group 129"/>
          <p:cNvGrpSpPr/>
          <p:nvPr/>
        </p:nvGrpSpPr>
        <p:grpSpPr>
          <a:xfrm>
            <a:off x="5918200" y="3221038"/>
            <a:ext cx="520700" cy="366712"/>
            <a:chOff x="5918200" y="3221038"/>
            <a:chExt cx="520700" cy="366712"/>
          </a:xfrm>
        </p:grpSpPr>
        <p:sp>
          <p:nvSpPr>
            <p:cNvPr id="293937" name="Oval 49"/>
            <p:cNvSpPr>
              <a:spLocks noChangeArrowheads="1"/>
            </p:cNvSpPr>
            <p:nvPr/>
          </p:nvSpPr>
          <p:spPr bwMode="auto">
            <a:xfrm>
              <a:off x="5918200" y="327818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38" name="Text Box 50"/>
            <p:cNvSpPr txBox="1">
              <a:spLocks noChangeArrowheads="1"/>
            </p:cNvSpPr>
            <p:nvPr/>
          </p:nvSpPr>
          <p:spPr bwMode="auto">
            <a:xfrm>
              <a:off x="6022975" y="32210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93961" name="AutoShape 73"/>
          <p:cNvCxnSpPr>
            <a:cxnSpLocks noChangeShapeType="1"/>
            <a:stCxn id="293943" idx="5"/>
            <a:endCxn id="293950" idx="0"/>
          </p:cNvCxnSpPr>
          <p:nvPr/>
        </p:nvCxnSpPr>
        <p:spPr bwMode="auto">
          <a:xfrm>
            <a:off x="8375650" y="4700588"/>
            <a:ext cx="222250" cy="450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5" name="Group 130"/>
          <p:cNvGrpSpPr/>
          <p:nvPr/>
        </p:nvGrpSpPr>
        <p:grpSpPr>
          <a:xfrm>
            <a:off x="4718050" y="3538538"/>
            <a:ext cx="1276350" cy="614363"/>
            <a:chOff x="4718050" y="3538538"/>
            <a:chExt cx="1276350" cy="614363"/>
          </a:xfrm>
        </p:grpSpPr>
        <p:sp>
          <p:nvSpPr>
            <p:cNvPr id="293939" name="Oval 51"/>
            <p:cNvSpPr>
              <a:spLocks noChangeArrowheads="1"/>
            </p:cNvSpPr>
            <p:nvPr/>
          </p:nvSpPr>
          <p:spPr bwMode="auto">
            <a:xfrm>
              <a:off x="4718050" y="38433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1" name="AutoShape 53"/>
            <p:cNvCxnSpPr>
              <a:cxnSpLocks noChangeShapeType="1"/>
              <a:stCxn id="293937" idx="3"/>
              <a:endCxn id="293939" idx="0"/>
            </p:cNvCxnSpPr>
            <p:nvPr/>
          </p:nvCxnSpPr>
          <p:spPr bwMode="auto">
            <a:xfrm flipH="1">
              <a:off x="4978400" y="3538538"/>
              <a:ext cx="1016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2" name="Text Box 84"/>
            <p:cNvSpPr txBox="1">
              <a:spLocks noChangeArrowheads="1"/>
            </p:cNvSpPr>
            <p:nvPr/>
          </p:nvSpPr>
          <p:spPr bwMode="auto">
            <a:xfrm>
              <a:off x="4810125" y="3786189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131"/>
          <p:cNvGrpSpPr/>
          <p:nvPr/>
        </p:nvGrpSpPr>
        <p:grpSpPr>
          <a:xfrm>
            <a:off x="6362700" y="3538538"/>
            <a:ext cx="1333500" cy="595312"/>
            <a:chOff x="6362700" y="3538538"/>
            <a:chExt cx="1333500" cy="595312"/>
          </a:xfrm>
        </p:grpSpPr>
        <p:sp>
          <p:nvSpPr>
            <p:cNvPr id="293940" name="Oval 52"/>
            <p:cNvSpPr>
              <a:spLocks noChangeArrowheads="1"/>
            </p:cNvSpPr>
            <p:nvPr/>
          </p:nvSpPr>
          <p:spPr bwMode="auto">
            <a:xfrm>
              <a:off x="7175500" y="3817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2" name="AutoShape 54"/>
            <p:cNvCxnSpPr>
              <a:cxnSpLocks noChangeShapeType="1"/>
              <a:stCxn id="293937" idx="5"/>
              <a:endCxn id="293940" idx="0"/>
            </p:cNvCxnSpPr>
            <p:nvPr/>
          </p:nvCxnSpPr>
          <p:spPr bwMode="auto">
            <a:xfrm>
              <a:off x="6362700" y="3538538"/>
              <a:ext cx="1073150" cy="279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3" name="Text Box 85"/>
            <p:cNvSpPr txBox="1">
              <a:spLocks noChangeArrowheads="1"/>
            </p:cNvSpPr>
            <p:nvPr/>
          </p:nvSpPr>
          <p:spPr bwMode="auto">
            <a:xfrm>
              <a:off x="7273925" y="37671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134"/>
          <p:cNvGrpSpPr/>
          <p:nvPr/>
        </p:nvGrpSpPr>
        <p:grpSpPr>
          <a:xfrm>
            <a:off x="4032250" y="4103688"/>
            <a:ext cx="762000" cy="652462"/>
            <a:chOff x="4032250" y="4103688"/>
            <a:chExt cx="762000" cy="652462"/>
          </a:xfrm>
        </p:grpSpPr>
        <p:sp>
          <p:nvSpPr>
            <p:cNvPr id="293946" name="Oval 58"/>
            <p:cNvSpPr>
              <a:spLocks noChangeArrowheads="1"/>
            </p:cNvSpPr>
            <p:nvPr/>
          </p:nvSpPr>
          <p:spPr bwMode="auto">
            <a:xfrm>
              <a:off x="40322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4" name="AutoShape 66"/>
            <p:cNvCxnSpPr>
              <a:cxnSpLocks noChangeShapeType="1"/>
              <a:stCxn id="293939" idx="3"/>
              <a:endCxn id="293946" idx="0"/>
            </p:cNvCxnSpPr>
            <p:nvPr/>
          </p:nvCxnSpPr>
          <p:spPr bwMode="auto">
            <a:xfrm flipH="1">
              <a:off x="4292600" y="4103688"/>
              <a:ext cx="501650" cy="3365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4" name="Text Box 86"/>
            <p:cNvSpPr txBox="1">
              <a:spLocks noChangeArrowheads="1"/>
            </p:cNvSpPr>
            <p:nvPr/>
          </p:nvSpPr>
          <p:spPr bwMode="auto">
            <a:xfrm>
              <a:off x="41243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136"/>
          <p:cNvGrpSpPr/>
          <p:nvPr/>
        </p:nvGrpSpPr>
        <p:grpSpPr>
          <a:xfrm>
            <a:off x="5162550" y="4103688"/>
            <a:ext cx="711200" cy="652462"/>
            <a:chOff x="5162550" y="4103688"/>
            <a:chExt cx="711200" cy="652462"/>
          </a:xfrm>
        </p:grpSpPr>
        <p:sp>
          <p:nvSpPr>
            <p:cNvPr id="293945" name="Oval 57"/>
            <p:cNvSpPr>
              <a:spLocks noChangeArrowheads="1"/>
            </p:cNvSpPr>
            <p:nvPr/>
          </p:nvSpPr>
          <p:spPr bwMode="auto">
            <a:xfrm>
              <a:off x="53530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5" name="AutoShape 67"/>
            <p:cNvCxnSpPr>
              <a:cxnSpLocks noChangeShapeType="1"/>
              <a:stCxn id="293939" idx="5"/>
              <a:endCxn id="293945" idx="1"/>
            </p:cNvCxnSpPr>
            <p:nvPr/>
          </p:nvCxnSpPr>
          <p:spPr bwMode="auto">
            <a:xfrm>
              <a:off x="5162550" y="4103688"/>
              <a:ext cx="26670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5" name="Text Box 87"/>
            <p:cNvSpPr txBox="1">
              <a:spLocks noChangeArrowheads="1"/>
            </p:cNvSpPr>
            <p:nvPr/>
          </p:nvSpPr>
          <p:spPr bwMode="auto">
            <a:xfrm>
              <a:off x="54578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" name="Group 139"/>
          <p:cNvGrpSpPr/>
          <p:nvPr/>
        </p:nvGrpSpPr>
        <p:grpSpPr>
          <a:xfrm>
            <a:off x="6584950" y="4078288"/>
            <a:ext cx="666750" cy="680482"/>
            <a:chOff x="6584950" y="4078288"/>
            <a:chExt cx="666750" cy="680482"/>
          </a:xfrm>
        </p:grpSpPr>
        <p:sp>
          <p:nvSpPr>
            <p:cNvPr id="293944" name="Oval 56"/>
            <p:cNvSpPr>
              <a:spLocks noChangeArrowheads="1"/>
            </p:cNvSpPr>
            <p:nvPr/>
          </p:nvSpPr>
          <p:spPr bwMode="auto">
            <a:xfrm>
              <a:off x="6584950" y="4452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0" name="Group 138"/>
            <p:cNvGrpSpPr/>
            <p:nvPr/>
          </p:nvGrpSpPr>
          <p:grpSpPr>
            <a:xfrm>
              <a:off x="6677025" y="4078288"/>
              <a:ext cx="574675" cy="680482"/>
              <a:chOff x="6677025" y="4078288"/>
              <a:chExt cx="574675" cy="680482"/>
            </a:xfrm>
          </p:grpSpPr>
          <p:cxnSp>
            <p:nvCxnSpPr>
              <p:cNvPr id="293956" name="AutoShape 68"/>
              <p:cNvCxnSpPr>
                <a:cxnSpLocks noChangeShapeType="1"/>
                <a:stCxn id="293940" idx="3"/>
                <a:endCxn id="293944" idx="0"/>
              </p:cNvCxnSpPr>
              <p:nvPr/>
            </p:nvCxnSpPr>
            <p:spPr bwMode="auto">
              <a:xfrm flipH="1">
                <a:off x="6845300" y="4078288"/>
                <a:ext cx="406400" cy="3746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6" name="Text Box 88"/>
              <p:cNvSpPr txBox="1">
                <a:spLocks noChangeArrowheads="1"/>
              </p:cNvSpPr>
              <p:nvPr/>
            </p:nvSpPr>
            <p:spPr bwMode="auto">
              <a:xfrm>
                <a:off x="66770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1" name="Group 133"/>
          <p:cNvGrpSpPr/>
          <p:nvPr/>
        </p:nvGrpSpPr>
        <p:grpSpPr>
          <a:xfrm>
            <a:off x="7620000" y="4078288"/>
            <a:ext cx="831850" cy="680482"/>
            <a:chOff x="7620000" y="4078288"/>
            <a:chExt cx="831850" cy="680482"/>
          </a:xfrm>
        </p:grpSpPr>
        <p:sp>
          <p:nvSpPr>
            <p:cNvPr id="293943" name="Oval 55"/>
            <p:cNvSpPr>
              <a:spLocks noChangeArrowheads="1"/>
            </p:cNvSpPr>
            <p:nvPr/>
          </p:nvSpPr>
          <p:spPr bwMode="auto">
            <a:xfrm>
              <a:off x="79311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2" name="Group 132"/>
            <p:cNvGrpSpPr/>
            <p:nvPr/>
          </p:nvGrpSpPr>
          <p:grpSpPr>
            <a:xfrm>
              <a:off x="7620000" y="4078288"/>
              <a:ext cx="769720" cy="680482"/>
              <a:chOff x="7620000" y="4078288"/>
              <a:chExt cx="769720" cy="680482"/>
            </a:xfrm>
          </p:grpSpPr>
          <p:cxnSp>
            <p:nvCxnSpPr>
              <p:cNvPr id="293957" name="AutoShape 69"/>
              <p:cNvCxnSpPr>
                <a:cxnSpLocks noChangeShapeType="1"/>
                <a:stCxn id="293940" idx="5"/>
                <a:endCxn id="293943" idx="0"/>
              </p:cNvCxnSpPr>
              <p:nvPr/>
            </p:nvCxnSpPr>
            <p:spPr bwMode="auto">
              <a:xfrm>
                <a:off x="7620000" y="4078288"/>
                <a:ext cx="571500" cy="3619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7" name="Text Box 89"/>
              <p:cNvSpPr txBox="1">
                <a:spLocks noChangeArrowheads="1"/>
              </p:cNvSpPr>
              <p:nvPr/>
            </p:nvSpPr>
            <p:spPr bwMode="auto">
              <a:xfrm>
                <a:off x="80359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3" name="Group 143"/>
          <p:cNvGrpSpPr/>
          <p:nvPr/>
        </p:nvGrpSpPr>
        <p:grpSpPr>
          <a:xfrm>
            <a:off x="3302000" y="4700588"/>
            <a:ext cx="952500" cy="1522412"/>
            <a:chOff x="3302000" y="4700588"/>
            <a:chExt cx="952500" cy="1522412"/>
          </a:xfrm>
        </p:grpSpPr>
        <p:sp>
          <p:nvSpPr>
            <p:cNvPr id="293947" name="Oval 59"/>
            <p:cNvSpPr>
              <a:spLocks noChangeArrowheads="1"/>
            </p:cNvSpPr>
            <p:nvPr/>
          </p:nvSpPr>
          <p:spPr bwMode="auto">
            <a:xfrm>
              <a:off x="353060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48" name="Text Box 60"/>
            <p:cNvSpPr txBox="1">
              <a:spLocks noChangeArrowheads="1"/>
            </p:cNvSpPr>
            <p:nvPr/>
          </p:nvSpPr>
          <p:spPr bwMode="auto">
            <a:xfrm>
              <a:off x="3622675" y="509428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14" name="Group 63"/>
            <p:cNvGrpSpPr>
              <a:grpSpLocks/>
            </p:cNvGrpSpPr>
            <p:nvPr/>
          </p:nvGrpSpPr>
          <p:grpSpPr bwMode="auto">
            <a:xfrm>
              <a:off x="3302000" y="5856288"/>
              <a:ext cx="330200" cy="366712"/>
              <a:chOff x="2040" y="3676"/>
              <a:chExt cx="208" cy="231"/>
            </a:xfrm>
          </p:grpSpPr>
          <p:sp>
            <p:nvSpPr>
              <p:cNvPr id="70754" name="Text Box 64"/>
              <p:cNvSpPr txBox="1">
                <a:spLocks noChangeArrowheads="1"/>
              </p:cNvSpPr>
              <p:nvPr/>
            </p:nvSpPr>
            <p:spPr bwMode="auto">
              <a:xfrm>
                <a:off x="204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0755" name="Rectangle 65"/>
              <p:cNvSpPr>
                <a:spLocks noChangeArrowheads="1"/>
              </p:cNvSpPr>
              <p:nvPr/>
            </p:nvSpPr>
            <p:spPr bwMode="auto">
              <a:xfrm>
                <a:off x="20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293964" name="AutoShape 76"/>
            <p:cNvCxnSpPr>
              <a:cxnSpLocks noChangeShapeType="1"/>
              <a:stCxn id="293946" idx="3"/>
              <a:endCxn id="293947" idx="0"/>
            </p:cNvCxnSpPr>
            <p:nvPr/>
          </p:nvCxnSpPr>
          <p:spPr bwMode="auto">
            <a:xfrm flipH="1">
              <a:off x="3790950" y="4700588"/>
              <a:ext cx="3175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6" name="AutoShape 78"/>
            <p:cNvCxnSpPr>
              <a:cxnSpLocks noChangeShapeType="1"/>
              <a:stCxn id="293947" idx="5"/>
              <a:endCxn id="70752" idx="0"/>
            </p:cNvCxnSpPr>
            <p:nvPr/>
          </p:nvCxnSpPr>
          <p:spPr bwMode="auto">
            <a:xfrm>
              <a:off x="3975100" y="5411788"/>
              <a:ext cx="1143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7" name="AutoShape 79"/>
            <p:cNvCxnSpPr>
              <a:cxnSpLocks noChangeShapeType="1"/>
              <a:stCxn id="293947" idx="3"/>
              <a:endCxn id="70755" idx="0"/>
            </p:cNvCxnSpPr>
            <p:nvPr/>
          </p:nvCxnSpPr>
          <p:spPr bwMode="auto">
            <a:xfrm flipH="1">
              <a:off x="3467100" y="5411788"/>
              <a:ext cx="1397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5" name="Group 92"/>
            <p:cNvGrpSpPr>
              <a:grpSpLocks/>
            </p:cNvGrpSpPr>
            <p:nvPr/>
          </p:nvGrpSpPr>
          <p:grpSpPr bwMode="auto">
            <a:xfrm>
              <a:off x="3924300" y="5856288"/>
              <a:ext cx="330200" cy="366712"/>
              <a:chOff x="2416" y="3676"/>
              <a:chExt cx="208" cy="231"/>
            </a:xfrm>
          </p:grpSpPr>
          <p:sp>
            <p:nvSpPr>
              <p:cNvPr id="70752" name="Rectangle 93"/>
              <p:cNvSpPr>
                <a:spLocks noChangeArrowheads="1"/>
              </p:cNvSpPr>
              <p:nvPr/>
            </p:nvSpPr>
            <p:spPr bwMode="auto">
              <a:xfrm>
                <a:off x="241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3" name="Text Box 94"/>
              <p:cNvSpPr txBox="1">
                <a:spLocks noChangeArrowheads="1"/>
              </p:cNvSpPr>
              <p:nvPr/>
            </p:nvSpPr>
            <p:spPr bwMode="auto">
              <a:xfrm>
                <a:off x="243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</p:grpSp>
      </p:grpSp>
      <p:grpSp>
        <p:nvGrpSpPr>
          <p:cNvPr id="16" name="Group 135"/>
          <p:cNvGrpSpPr/>
          <p:nvPr/>
        </p:nvGrpSpPr>
        <p:grpSpPr>
          <a:xfrm>
            <a:off x="4457700" y="4700588"/>
            <a:ext cx="330200" cy="798512"/>
            <a:chOff x="4457700" y="4700588"/>
            <a:chExt cx="330200" cy="798512"/>
          </a:xfrm>
        </p:grpSpPr>
        <p:cxnSp>
          <p:nvCxnSpPr>
            <p:cNvPr id="293965" name="AutoShape 77"/>
            <p:cNvCxnSpPr>
              <a:cxnSpLocks noChangeShapeType="1"/>
              <a:stCxn id="293946" idx="5"/>
              <a:endCxn id="70750" idx="0"/>
            </p:cNvCxnSpPr>
            <p:nvPr/>
          </p:nvCxnSpPr>
          <p:spPr bwMode="auto">
            <a:xfrm>
              <a:off x="4476750" y="47005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95"/>
            <p:cNvGrpSpPr>
              <a:grpSpLocks/>
            </p:cNvGrpSpPr>
            <p:nvPr/>
          </p:nvGrpSpPr>
          <p:grpSpPr bwMode="auto">
            <a:xfrm>
              <a:off x="4457700" y="5132388"/>
              <a:ext cx="330200" cy="366712"/>
              <a:chOff x="2760" y="3220"/>
              <a:chExt cx="208" cy="231"/>
            </a:xfrm>
          </p:grpSpPr>
          <p:sp>
            <p:nvSpPr>
              <p:cNvPr id="70750" name="Rectangle 96"/>
              <p:cNvSpPr>
                <a:spLocks noChangeArrowheads="1"/>
              </p:cNvSpPr>
              <p:nvPr/>
            </p:nvSpPr>
            <p:spPr bwMode="auto">
              <a:xfrm>
                <a:off x="2760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1" name="Text Box 97"/>
              <p:cNvSpPr txBox="1">
                <a:spLocks noChangeArrowheads="1"/>
              </p:cNvSpPr>
              <p:nvPr/>
            </p:nvSpPr>
            <p:spPr bwMode="auto">
              <a:xfrm>
                <a:off x="2770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</p:grpSp>
      </p:grpSp>
      <p:grpSp>
        <p:nvGrpSpPr>
          <p:cNvPr id="18" name="Group 137"/>
          <p:cNvGrpSpPr/>
          <p:nvPr/>
        </p:nvGrpSpPr>
        <p:grpSpPr>
          <a:xfrm>
            <a:off x="5130800" y="4700588"/>
            <a:ext cx="914400" cy="798512"/>
            <a:chOff x="5130800" y="4700588"/>
            <a:chExt cx="914400" cy="798512"/>
          </a:xfrm>
        </p:grpSpPr>
        <p:cxnSp>
          <p:nvCxnSpPr>
            <p:cNvPr id="293962" name="AutoShape 74"/>
            <p:cNvCxnSpPr>
              <a:cxnSpLocks noChangeShapeType="1"/>
              <a:stCxn id="293945" idx="5"/>
              <a:endCxn id="70746" idx="0"/>
            </p:cNvCxnSpPr>
            <p:nvPr/>
          </p:nvCxnSpPr>
          <p:spPr bwMode="auto">
            <a:xfrm>
              <a:off x="5797550" y="4700588"/>
              <a:ext cx="825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3" name="AutoShape 75"/>
            <p:cNvCxnSpPr>
              <a:cxnSpLocks noChangeShapeType="1"/>
              <a:stCxn id="293945" idx="3"/>
              <a:endCxn id="70748" idx="0"/>
            </p:cNvCxnSpPr>
            <p:nvPr/>
          </p:nvCxnSpPr>
          <p:spPr bwMode="auto">
            <a:xfrm flipH="1">
              <a:off x="52959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" name="Group 98"/>
            <p:cNvGrpSpPr>
              <a:grpSpLocks/>
            </p:cNvGrpSpPr>
            <p:nvPr/>
          </p:nvGrpSpPr>
          <p:grpSpPr bwMode="auto">
            <a:xfrm>
              <a:off x="5130800" y="5132388"/>
              <a:ext cx="330200" cy="366712"/>
              <a:chOff x="3184" y="3220"/>
              <a:chExt cx="208" cy="231"/>
            </a:xfrm>
          </p:grpSpPr>
          <p:sp>
            <p:nvSpPr>
              <p:cNvPr id="70748" name="Rectangle 99"/>
              <p:cNvSpPr>
                <a:spLocks noChangeArrowheads="1"/>
              </p:cNvSpPr>
              <p:nvPr/>
            </p:nvSpPr>
            <p:spPr bwMode="auto">
              <a:xfrm>
                <a:off x="3184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9" name="Text Box 100"/>
              <p:cNvSpPr txBox="1">
                <a:spLocks noChangeArrowheads="1"/>
              </p:cNvSpPr>
              <p:nvPr/>
            </p:nvSpPr>
            <p:spPr bwMode="auto">
              <a:xfrm>
                <a:off x="3198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5</a:t>
                </a:r>
              </a:p>
            </p:txBody>
          </p:sp>
        </p:grpSp>
        <p:grpSp>
          <p:nvGrpSpPr>
            <p:cNvPr id="20" name="Group 101"/>
            <p:cNvGrpSpPr>
              <a:grpSpLocks/>
            </p:cNvGrpSpPr>
            <p:nvPr/>
          </p:nvGrpSpPr>
          <p:grpSpPr bwMode="auto">
            <a:xfrm>
              <a:off x="5715000" y="5132388"/>
              <a:ext cx="330200" cy="366712"/>
              <a:chOff x="3552" y="3220"/>
              <a:chExt cx="208" cy="231"/>
            </a:xfrm>
          </p:grpSpPr>
          <p:sp>
            <p:nvSpPr>
              <p:cNvPr id="70746" name="Rectangle 102"/>
              <p:cNvSpPr>
                <a:spLocks noChangeArrowheads="1"/>
              </p:cNvSpPr>
              <p:nvPr/>
            </p:nvSpPr>
            <p:spPr bwMode="auto">
              <a:xfrm>
                <a:off x="35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7" name="Text Box 103"/>
              <p:cNvSpPr txBox="1">
                <a:spLocks noChangeArrowheads="1"/>
              </p:cNvSpPr>
              <p:nvPr/>
            </p:nvSpPr>
            <p:spPr bwMode="auto">
              <a:xfrm>
                <a:off x="3566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</p:grpSp>
      </p:grpSp>
      <p:grpSp>
        <p:nvGrpSpPr>
          <p:cNvPr id="21" name="Group 140"/>
          <p:cNvGrpSpPr/>
          <p:nvPr/>
        </p:nvGrpSpPr>
        <p:grpSpPr>
          <a:xfrm>
            <a:off x="6315075" y="4713288"/>
            <a:ext cx="412750" cy="785812"/>
            <a:chOff x="6315075" y="4713288"/>
            <a:chExt cx="412750" cy="785812"/>
          </a:xfrm>
        </p:grpSpPr>
        <p:cxnSp>
          <p:nvCxnSpPr>
            <p:cNvPr id="293958" name="AutoShape 70"/>
            <p:cNvCxnSpPr>
              <a:cxnSpLocks noChangeShapeType="1"/>
              <a:stCxn id="293944" idx="3"/>
              <a:endCxn id="70744" idx="0"/>
            </p:cNvCxnSpPr>
            <p:nvPr/>
          </p:nvCxnSpPr>
          <p:spPr bwMode="auto">
            <a:xfrm flipH="1">
              <a:off x="6515100" y="4713288"/>
              <a:ext cx="1460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2" name="Group 104"/>
            <p:cNvGrpSpPr>
              <a:grpSpLocks/>
            </p:cNvGrpSpPr>
            <p:nvPr/>
          </p:nvGrpSpPr>
          <p:grpSpPr bwMode="auto">
            <a:xfrm>
              <a:off x="6315075" y="5132388"/>
              <a:ext cx="412750" cy="366712"/>
              <a:chOff x="3930" y="3220"/>
              <a:chExt cx="260" cy="231"/>
            </a:xfrm>
          </p:grpSpPr>
          <p:sp>
            <p:nvSpPr>
              <p:cNvPr id="70744" name="Rectangle 105"/>
              <p:cNvSpPr>
                <a:spLocks noChangeArrowheads="1"/>
              </p:cNvSpPr>
              <p:nvPr/>
            </p:nvSpPr>
            <p:spPr bwMode="auto">
              <a:xfrm>
                <a:off x="39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5" name="Text Box 106"/>
              <p:cNvSpPr txBox="1">
                <a:spLocks noChangeArrowheads="1"/>
              </p:cNvSpPr>
              <p:nvPr/>
            </p:nvSpPr>
            <p:spPr bwMode="auto">
              <a:xfrm>
                <a:off x="3930" y="3220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11</a:t>
                </a:r>
              </a:p>
            </p:txBody>
          </p:sp>
        </p:grpSp>
      </p:grpSp>
      <p:grpSp>
        <p:nvGrpSpPr>
          <p:cNvPr id="23" name="Group 144"/>
          <p:cNvGrpSpPr/>
          <p:nvPr/>
        </p:nvGrpSpPr>
        <p:grpSpPr>
          <a:xfrm>
            <a:off x="6705600" y="4713288"/>
            <a:ext cx="968375" cy="1509712"/>
            <a:chOff x="6705600" y="4713288"/>
            <a:chExt cx="968375" cy="1509712"/>
          </a:xfrm>
        </p:grpSpPr>
        <p:sp>
          <p:nvSpPr>
            <p:cNvPr id="293949" name="Oval 61"/>
            <p:cNvSpPr>
              <a:spLocks noChangeArrowheads="1"/>
            </p:cNvSpPr>
            <p:nvPr/>
          </p:nvSpPr>
          <p:spPr bwMode="auto">
            <a:xfrm>
              <a:off x="6940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9" name="AutoShape 71"/>
            <p:cNvCxnSpPr>
              <a:cxnSpLocks noChangeShapeType="1"/>
              <a:stCxn id="293944" idx="5"/>
              <a:endCxn id="293949" idx="0"/>
            </p:cNvCxnSpPr>
            <p:nvPr/>
          </p:nvCxnSpPr>
          <p:spPr bwMode="auto">
            <a:xfrm>
              <a:off x="7029450" y="4713288"/>
              <a:ext cx="1714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8" name="AutoShape 80"/>
            <p:cNvCxnSpPr>
              <a:cxnSpLocks noChangeShapeType="1"/>
              <a:stCxn id="293949" idx="5"/>
              <a:endCxn id="70740" idx="0"/>
            </p:cNvCxnSpPr>
            <p:nvPr/>
          </p:nvCxnSpPr>
          <p:spPr bwMode="auto">
            <a:xfrm>
              <a:off x="738505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1" name="AutoShape 83"/>
            <p:cNvCxnSpPr>
              <a:cxnSpLocks noChangeShapeType="1"/>
              <a:stCxn id="293949" idx="3"/>
              <a:endCxn id="70742" idx="0"/>
            </p:cNvCxnSpPr>
            <p:nvPr/>
          </p:nvCxnSpPr>
          <p:spPr bwMode="auto">
            <a:xfrm flipH="1">
              <a:off x="6870700" y="54117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9" name="Text Box 91"/>
            <p:cNvSpPr txBox="1">
              <a:spLocks noChangeArrowheads="1"/>
            </p:cNvSpPr>
            <p:nvPr/>
          </p:nvSpPr>
          <p:spPr bwMode="auto">
            <a:xfrm>
              <a:off x="7000875" y="5100638"/>
              <a:ext cx="4000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4" name="Group 107"/>
            <p:cNvGrpSpPr>
              <a:grpSpLocks/>
            </p:cNvGrpSpPr>
            <p:nvPr/>
          </p:nvGrpSpPr>
          <p:grpSpPr bwMode="auto">
            <a:xfrm>
              <a:off x="6705600" y="5856288"/>
              <a:ext cx="330200" cy="366712"/>
              <a:chOff x="4176" y="3676"/>
              <a:chExt cx="208" cy="231"/>
            </a:xfrm>
          </p:grpSpPr>
          <p:sp>
            <p:nvSpPr>
              <p:cNvPr id="70742" name="Rectangle 108"/>
              <p:cNvSpPr>
                <a:spLocks noChangeArrowheads="1"/>
              </p:cNvSpPr>
              <p:nvPr/>
            </p:nvSpPr>
            <p:spPr bwMode="auto">
              <a:xfrm>
                <a:off x="417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3" name="Text Box 109"/>
              <p:cNvSpPr txBox="1">
                <a:spLocks noChangeArrowheads="1"/>
              </p:cNvSpPr>
              <p:nvPr/>
            </p:nvSpPr>
            <p:spPr bwMode="auto">
              <a:xfrm>
                <a:off x="418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9</a:t>
                </a:r>
              </a:p>
            </p:txBody>
          </p:sp>
        </p:grpSp>
        <p:grpSp>
          <p:nvGrpSpPr>
            <p:cNvPr id="25" name="Group 110"/>
            <p:cNvGrpSpPr>
              <a:grpSpLocks/>
            </p:cNvGrpSpPr>
            <p:nvPr/>
          </p:nvGrpSpPr>
          <p:grpSpPr bwMode="auto">
            <a:xfrm>
              <a:off x="7261225" y="5856288"/>
              <a:ext cx="412750" cy="366712"/>
              <a:chOff x="4518" y="3676"/>
              <a:chExt cx="260" cy="231"/>
            </a:xfrm>
          </p:grpSpPr>
          <p:sp>
            <p:nvSpPr>
              <p:cNvPr id="70740" name="Rectangle 111"/>
              <p:cNvSpPr>
                <a:spLocks noChangeArrowheads="1"/>
              </p:cNvSpPr>
              <p:nvPr/>
            </p:nvSpPr>
            <p:spPr bwMode="auto">
              <a:xfrm>
                <a:off x="4552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1" name="Text Box 112"/>
              <p:cNvSpPr txBox="1">
                <a:spLocks noChangeArrowheads="1"/>
              </p:cNvSpPr>
              <p:nvPr/>
            </p:nvSpPr>
            <p:spPr bwMode="auto">
              <a:xfrm>
                <a:off x="4518" y="3676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10</a:t>
                </a:r>
              </a:p>
            </p:txBody>
          </p:sp>
        </p:grpSp>
      </p:grpSp>
      <p:grpSp>
        <p:nvGrpSpPr>
          <p:cNvPr id="26" name="Group 142"/>
          <p:cNvGrpSpPr/>
          <p:nvPr/>
        </p:nvGrpSpPr>
        <p:grpSpPr>
          <a:xfrm>
            <a:off x="7708900" y="4700588"/>
            <a:ext cx="330200" cy="798512"/>
            <a:chOff x="7708900" y="4700588"/>
            <a:chExt cx="330200" cy="798512"/>
          </a:xfrm>
        </p:grpSpPr>
        <p:cxnSp>
          <p:nvCxnSpPr>
            <p:cNvPr id="293960" name="AutoShape 72"/>
            <p:cNvCxnSpPr>
              <a:cxnSpLocks noChangeShapeType="1"/>
              <a:stCxn id="293943" idx="3"/>
              <a:endCxn id="70738" idx="0"/>
            </p:cNvCxnSpPr>
            <p:nvPr/>
          </p:nvCxnSpPr>
          <p:spPr bwMode="auto">
            <a:xfrm flipH="1">
              <a:off x="78740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7" name="Group 113"/>
            <p:cNvGrpSpPr>
              <a:grpSpLocks/>
            </p:cNvGrpSpPr>
            <p:nvPr/>
          </p:nvGrpSpPr>
          <p:grpSpPr bwMode="auto">
            <a:xfrm>
              <a:off x="7708900" y="5132388"/>
              <a:ext cx="330200" cy="366712"/>
              <a:chOff x="4808" y="3220"/>
              <a:chExt cx="208" cy="231"/>
            </a:xfrm>
          </p:grpSpPr>
          <p:sp>
            <p:nvSpPr>
              <p:cNvPr id="70738" name="Rectangle 114"/>
              <p:cNvSpPr>
                <a:spLocks noChangeArrowheads="1"/>
              </p:cNvSpPr>
              <p:nvPr/>
            </p:nvSpPr>
            <p:spPr bwMode="auto">
              <a:xfrm>
                <a:off x="4808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9" name="Text Box 115"/>
              <p:cNvSpPr txBox="1">
                <a:spLocks noChangeArrowheads="1"/>
              </p:cNvSpPr>
              <p:nvPr/>
            </p:nvSpPr>
            <p:spPr bwMode="auto">
              <a:xfrm>
                <a:off x="4822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8</a:t>
                </a:r>
              </a:p>
            </p:txBody>
          </p:sp>
        </p:grpSp>
      </p:grpSp>
      <p:grpSp>
        <p:nvGrpSpPr>
          <p:cNvPr id="28" name="Group 145"/>
          <p:cNvGrpSpPr/>
          <p:nvPr/>
        </p:nvGrpSpPr>
        <p:grpSpPr>
          <a:xfrm>
            <a:off x="8153400" y="5100638"/>
            <a:ext cx="901700" cy="1122362"/>
            <a:chOff x="8153400" y="5100638"/>
            <a:chExt cx="901700" cy="1122362"/>
          </a:xfrm>
        </p:grpSpPr>
        <p:sp>
          <p:nvSpPr>
            <p:cNvPr id="293950" name="Oval 62"/>
            <p:cNvSpPr>
              <a:spLocks noChangeArrowheads="1"/>
            </p:cNvSpPr>
            <p:nvPr/>
          </p:nvSpPr>
          <p:spPr bwMode="auto">
            <a:xfrm>
              <a:off x="8337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69" name="AutoShape 81"/>
            <p:cNvCxnSpPr>
              <a:cxnSpLocks noChangeShapeType="1"/>
              <a:stCxn id="293950" idx="5"/>
              <a:endCxn id="70734" idx="0"/>
            </p:cNvCxnSpPr>
            <p:nvPr/>
          </p:nvCxnSpPr>
          <p:spPr bwMode="auto">
            <a:xfrm>
              <a:off x="8782050" y="5411788"/>
              <a:ext cx="1079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0" name="AutoShape 82"/>
            <p:cNvCxnSpPr>
              <a:cxnSpLocks noChangeShapeType="1"/>
              <a:stCxn id="293950" idx="3"/>
              <a:endCxn id="70736" idx="0"/>
            </p:cNvCxnSpPr>
            <p:nvPr/>
          </p:nvCxnSpPr>
          <p:spPr bwMode="auto">
            <a:xfrm flipH="1">
              <a:off x="831850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8" name="Text Box 90"/>
            <p:cNvSpPr txBox="1">
              <a:spLocks noChangeArrowheads="1"/>
            </p:cNvSpPr>
            <p:nvPr/>
          </p:nvSpPr>
          <p:spPr bwMode="auto">
            <a:xfrm>
              <a:off x="8442326" y="51006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9" name="Group 116"/>
            <p:cNvGrpSpPr>
              <a:grpSpLocks/>
            </p:cNvGrpSpPr>
            <p:nvPr/>
          </p:nvGrpSpPr>
          <p:grpSpPr bwMode="auto">
            <a:xfrm>
              <a:off x="8153400" y="5856288"/>
              <a:ext cx="330200" cy="366712"/>
              <a:chOff x="5104" y="3676"/>
              <a:chExt cx="208" cy="231"/>
            </a:xfrm>
          </p:grpSpPr>
          <p:sp>
            <p:nvSpPr>
              <p:cNvPr id="70736" name="Rectangle 117"/>
              <p:cNvSpPr>
                <a:spLocks noChangeArrowheads="1"/>
              </p:cNvSpPr>
              <p:nvPr/>
            </p:nvSpPr>
            <p:spPr bwMode="auto">
              <a:xfrm>
                <a:off x="5104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7" name="Text Box 118"/>
              <p:cNvSpPr txBox="1">
                <a:spLocks noChangeArrowheads="1"/>
              </p:cNvSpPr>
              <p:nvPr/>
            </p:nvSpPr>
            <p:spPr bwMode="auto">
              <a:xfrm>
                <a:off x="5114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</a:p>
            </p:txBody>
          </p:sp>
        </p:grpSp>
        <p:grpSp>
          <p:nvGrpSpPr>
            <p:cNvPr id="30" name="Group 119"/>
            <p:cNvGrpSpPr>
              <a:grpSpLocks/>
            </p:cNvGrpSpPr>
            <p:nvPr/>
          </p:nvGrpSpPr>
          <p:grpSpPr bwMode="auto">
            <a:xfrm>
              <a:off x="8724900" y="5856288"/>
              <a:ext cx="330200" cy="366712"/>
              <a:chOff x="5440" y="3676"/>
              <a:chExt cx="208" cy="231"/>
            </a:xfrm>
          </p:grpSpPr>
          <p:sp>
            <p:nvSpPr>
              <p:cNvPr id="70734" name="Rectangle 120"/>
              <p:cNvSpPr>
                <a:spLocks noChangeArrowheads="1"/>
              </p:cNvSpPr>
              <p:nvPr/>
            </p:nvSpPr>
            <p:spPr bwMode="auto">
              <a:xfrm>
                <a:off x="54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5" name="Text Box 121"/>
              <p:cNvSpPr txBox="1">
                <a:spLocks noChangeArrowheads="1"/>
              </p:cNvSpPr>
              <p:nvPr/>
            </p:nvSpPr>
            <p:spPr bwMode="auto">
              <a:xfrm>
                <a:off x="545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</a:p>
            </p:txBody>
          </p:sp>
        </p:grpSp>
      </p:grpSp>
      <p:sp>
        <p:nvSpPr>
          <p:cNvPr id="294010" name="Line 122"/>
          <p:cNvSpPr>
            <a:spLocks noChangeShapeType="1"/>
          </p:cNvSpPr>
          <p:nvPr/>
        </p:nvSpPr>
        <p:spPr bwMode="auto">
          <a:xfrm>
            <a:off x="1790700" y="2981614"/>
            <a:ext cx="1730543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2" name="Line 4"/>
          <p:cNvSpPr>
            <a:spLocks noChangeShapeType="1"/>
          </p:cNvSpPr>
          <p:nvPr/>
        </p:nvSpPr>
        <p:spPr bwMode="auto">
          <a:xfrm>
            <a:off x="1831974" y="2306638"/>
            <a:ext cx="1685926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1" name="Group 149"/>
          <p:cNvGrpSpPr/>
          <p:nvPr/>
        </p:nvGrpSpPr>
        <p:grpSpPr>
          <a:xfrm>
            <a:off x="1993900" y="2601913"/>
            <a:ext cx="316081" cy="400110"/>
            <a:chOff x="1866900" y="2589213"/>
            <a:chExt cx="316081" cy="400110"/>
          </a:xfrm>
        </p:grpSpPr>
        <p:sp>
          <p:nvSpPr>
            <p:cNvPr id="143" name="Oval 123"/>
            <p:cNvSpPr>
              <a:spLocks noChangeArrowheads="1"/>
            </p:cNvSpPr>
            <p:nvPr/>
          </p:nvSpPr>
          <p:spPr bwMode="auto">
            <a:xfrm>
              <a:off x="1866900" y="2730501"/>
              <a:ext cx="55563" cy="555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4F81B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FF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44" name="Text Box 124"/>
            <p:cNvSpPr txBox="1">
              <a:spLocks noChangeArrowheads="1"/>
            </p:cNvSpPr>
            <p:nvPr/>
          </p:nvSpPr>
          <p:spPr bwMode="auto">
            <a:xfrm>
              <a:off x="1870075" y="2589213"/>
              <a:ext cx="3129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solidFill>
                    <a:srgbClr val="0000FF"/>
                  </a:solidFill>
                  <a:latin typeface="Times New Roman" charset="0"/>
                  <a:ea typeface="Arial" charset="0"/>
                  <a:cs typeface="Arial" charset="0"/>
                </a:rPr>
                <a:t>q</a:t>
              </a:r>
              <a:endParaRPr lang="en-US" sz="2000" dirty="0">
                <a:solidFill>
                  <a:srgbClr val="0000FF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46" name="AutoShape 125"/>
          <p:cNvSpPr>
            <a:spLocks noChangeArrowheads="1"/>
          </p:cNvSpPr>
          <p:nvPr/>
        </p:nvSpPr>
        <p:spPr bwMode="auto">
          <a:xfrm>
            <a:off x="6083300" y="28448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7" name="AutoShape 125"/>
          <p:cNvSpPr>
            <a:spLocks noChangeArrowheads="1"/>
          </p:cNvSpPr>
          <p:nvPr/>
        </p:nvSpPr>
        <p:spPr bwMode="auto">
          <a:xfrm>
            <a:off x="7378700" y="34036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1447799" y="2222499"/>
            <a:ext cx="1092201" cy="1143001"/>
          </a:xfrm>
          <a:prstGeom prst="ellipse">
            <a:avLst/>
          </a:prstGeom>
          <a:noFill/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155259" y="1669534"/>
            <a:ext cx="47474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Now backtrack along the path of recursion, asking “Could there be a closer point in the other </a:t>
            </a:r>
            <a:r>
              <a:rPr lang="en-US" dirty="0" err="1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subtree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?” If so, start a recursive search.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19100" y="2971800"/>
            <a:ext cx="673100" cy="14859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816100" y="3797300"/>
            <a:ext cx="16891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3200400" y="4927600"/>
            <a:ext cx="1117600" cy="15875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6261100" y="4991100"/>
            <a:ext cx="5207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8128000" y="4978400"/>
            <a:ext cx="1016000" cy="15494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1816100" y="1549400"/>
            <a:ext cx="1689100" cy="7366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3888" name="Slide Number Placeholder 2938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31" name="Text Box 123"/>
          <p:cNvSpPr txBox="1">
            <a:spLocks noChangeArrowheads="1"/>
          </p:cNvSpPr>
          <p:nvPr/>
        </p:nvSpPr>
        <p:spPr bwMode="auto">
          <a:xfrm>
            <a:off x="5905500" y="6400800"/>
            <a:ext cx="3112476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Adapted from slide by </a:t>
            </a:r>
            <a:r>
              <a:rPr lang="en-US" sz="1400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Anna </a:t>
            </a:r>
            <a:r>
              <a:rPr lang="en-US" sz="1400" dirty="0" err="1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Atramentov</a:t>
            </a:r>
            <a:endParaRPr lang="en-US" sz="1400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26" name="Title 125"/>
          <p:cNvSpPr>
            <a:spLocks noGrp="1"/>
          </p:cNvSpPr>
          <p:nvPr>
            <p:ph type="title"/>
          </p:nvPr>
        </p:nvSpPr>
        <p:spPr>
          <a:xfrm>
            <a:off x="342900" y="185738"/>
            <a:ext cx="8229600" cy="1143000"/>
          </a:xfrm>
        </p:spPr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d</a:t>
            </a:r>
            <a:r>
              <a:rPr lang="en-US" dirty="0" smtClean="0"/>
              <a:t> tree query (in 2-d)</a:t>
            </a:r>
            <a:endParaRPr lang="en-US" dirty="0"/>
          </a:p>
        </p:txBody>
      </p:sp>
      <p:sp>
        <p:nvSpPr>
          <p:cNvPr id="293891" name="Line 3"/>
          <p:cNvSpPr>
            <a:spLocks noChangeShapeType="1"/>
          </p:cNvSpPr>
          <p:nvPr/>
        </p:nvSpPr>
        <p:spPr bwMode="auto">
          <a:xfrm>
            <a:off x="422275" y="2979500"/>
            <a:ext cx="1355725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2" name="Line 4"/>
          <p:cNvSpPr>
            <a:spLocks noChangeShapeType="1"/>
          </p:cNvSpPr>
          <p:nvPr/>
        </p:nvSpPr>
        <p:spPr bwMode="auto">
          <a:xfrm>
            <a:off x="422274" y="2293938"/>
            <a:ext cx="1355726" cy="47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3" name="Line 5"/>
          <p:cNvSpPr>
            <a:spLocks noChangeShapeType="1"/>
          </p:cNvSpPr>
          <p:nvPr/>
        </p:nvSpPr>
        <p:spPr bwMode="auto">
          <a:xfrm>
            <a:off x="2517775" y="1549800"/>
            <a:ext cx="8028" cy="7489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4" name="Line 6"/>
          <p:cNvSpPr>
            <a:spLocks noChangeShapeType="1"/>
          </p:cNvSpPr>
          <p:nvPr/>
        </p:nvSpPr>
        <p:spPr bwMode="auto">
          <a:xfrm>
            <a:off x="1108075" y="2972274"/>
            <a:ext cx="0" cy="1485426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5" name="Line 7"/>
          <p:cNvSpPr>
            <a:spLocks noChangeShapeType="1"/>
          </p:cNvSpPr>
          <p:nvPr/>
        </p:nvSpPr>
        <p:spPr bwMode="auto">
          <a:xfrm>
            <a:off x="1790700" y="3779838"/>
            <a:ext cx="1714500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6" name="Line 8"/>
          <p:cNvSpPr>
            <a:spLocks noChangeShapeType="1"/>
          </p:cNvSpPr>
          <p:nvPr/>
        </p:nvSpPr>
        <p:spPr bwMode="auto">
          <a:xfrm>
            <a:off x="2543175" y="2984900"/>
            <a:ext cx="0" cy="7997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7" name="Line 9"/>
          <p:cNvSpPr>
            <a:spLocks noChangeShapeType="1"/>
          </p:cNvSpPr>
          <p:nvPr/>
        </p:nvSpPr>
        <p:spPr bwMode="auto">
          <a:xfrm>
            <a:off x="422274" y="3779838"/>
            <a:ext cx="695326" cy="174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22274" y="1549400"/>
            <a:ext cx="3095626" cy="2901308"/>
            <a:chOff x="408" y="1184"/>
            <a:chExt cx="1368" cy="1372"/>
          </a:xfrm>
        </p:grpSpPr>
        <p:sp>
          <p:nvSpPr>
            <p:cNvPr id="70758" name="Rectangle 11"/>
            <p:cNvSpPr>
              <a:spLocks noChangeArrowheads="1"/>
            </p:cNvSpPr>
            <p:nvPr/>
          </p:nvSpPr>
          <p:spPr bwMode="auto">
            <a:xfrm>
              <a:off x="408" y="1184"/>
              <a:ext cx="1368" cy="1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59" name="Oval 12"/>
            <p:cNvSpPr>
              <a:spLocks noChangeArrowheads="1"/>
            </p:cNvSpPr>
            <p:nvPr/>
          </p:nvSpPr>
          <p:spPr bwMode="auto">
            <a:xfrm>
              <a:off x="648" y="128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0" name="Oval 13"/>
            <p:cNvSpPr>
              <a:spLocks noChangeArrowheads="1"/>
            </p:cNvSpPr>
            <p:nvPr/>
          </p:nvSpPr>
          <p:spPr bwMode="auto">
            <a:xfrm>
              <a:off x="872" y="18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1" name="Oval 14"/>
            <p:cNvSpPr>
              <a:spLocks noChangeArrowheads="1"/>
            </p:cNvSpPr>
            <p:nvPr/>
          </p:nvSpPr>
          <p:spPr bwMode="auto">
            <a:xfrm>
              <a:off x="592" y="208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2" name="Oval 15"/>
            <p:cNvSpPr>
              <a:spLocks noChangeArrowheads="1"/>
            </p:cNvSpPr>
            <p:nvPr/>
          </p:nvSpPr>
          <p:spPr bwMode="auto">
            <a:xfrm>
              <a:off x="43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3" name="Oval 16"/>
            <p:cNvSpPr>
              <a:spLocks noChangeArrowheads="1"/>
            </p:cNvSpPr>
            <p:nvPr/>
          </p:nvSpPr>
          <p:spPr bwMode="auto">
            <a:xfrm>
              <a:off x="87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4" name="Oval 17"/>
            <p:cNvSpPr>
              <a:spLocks noChangeArrowheads="1"/>
            </p:cNvSpPr>
            <p:nvPr/>
          </p:nvSpPr>
          <p:spPr bwMode="auto">
            <a:xfrm>
              <a:off x="1344" y="246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5" name="Oval 18"/>
            <p:cNvSpPr>
              <a:spLocks noChangeArrowheads="1"/>
            </p:cNvSpPr>
            <p:nvPr/>
          </p:nvSpPr>
          <p:spPr bwMode="auto">
            <a:xfrm>
              <a:off x="1152" y="200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6" name="Oval 19"/>
            <p:cNvSpPr>
              <a:spLocks noChangeArrowheads="1"/>
            </p:cNvSpPr>
            <p:nvPr/>
          </p:nvSpPr>
          <p:spPr bwMode="auto">
            <a:xfrm>
              <a:off x="1464" y="202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7" name="Oval 20"/>
            <p:cNvSpPr>
              <a:spLocks noChangeArrowheads="1"/>
            </p:cNvSpPr>
            <p:nvPr/>
          </p:nvSpPr>
          <p:spPr bwMode="auto">
            <a:xfrm>
              <a:off x="1456" y="173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8" name="Oval 21"/>
            <p:cNvSpPr>
              <a:spLocks noChangeArrowheads="1"/>
            </p:cNvSpPr>
            <p:nvPr/>
          </p:nvSpPr>
          <p:spPr bwMode="auto">
            <a:xfrm>
              <a:off x="1224" y="129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9" name="Oval 22"/>
            <p:cNvSpPr>
              <a:spLocks noChangeArrowheads="1"/>
            </p:cNvSpPr>
            <p:nvPr/>
          </p:nvSpPr>
          <p:spPr bwMode="auto">
            <a:xfrm>
              <a:off x="1544" y="14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70" name="Text Box 23"/>
            <p:cNvSpPr txBox="1">
              <a:spLocks noChangeArrowheads="1"/>
            </p:cNvSpPr>
            <p:nvPr/>
          </p:nvSpPr>
          <p:spPr bwMode="auto">
            <a:xfrm>
              <a:off x="672" y="120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70771" name="Text Box 24"/>
            <p:cNvSpPr txBox="1">
              <a:spLocks noChangeArrowheads="1"/>
            </p:cNvSpPr>
            <p:nvPr/>
          </p:nvSpPr>
          <p:spPr bwMode="auto">
            <a:xfrm>
              <a:off x="1563" y="132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7</a:t>
              </a:r>
            </a:p>
          </p:txBody>
        </p:sp>
        <p:sp>
          <p:nvSpPr>
            <p:cNvPr id="70772" name="Text Box 25"/>
            <p:cNvSpPr txBox="1">
              <a:spLocks noChangeArrowheads="1"/>
            </p:cNvSpPr>
            <p:nvPr/>
          </p:nvSpPr>
          <p:spPr bwMode="auto">
            <a:xfrm>
              <a:off x="1098" y="119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6</a:t>
              </a:r>
            </a:p>
          </p:txBody>
        </p:sp>
        <p:sp>
          <p:nvSpPr>
            <p:cNvPr id="70773" name="Text Box 26"/>
            <p:cNvSpPr txBox="1">
              <a:spLocks noChangeArrowheads="1"/>
            </p:cNvSpPr>
            <p:nvPr/>
          </p:nvSpPr>
          <p:spPr bwMode="auto">
            <a:xfrm>
              <a:off x="746" y="171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70774" name="Text Box 27"/>
            <p:cNvSpPr txBox="1">
              <a:spLocks noChangeArrowheads="1"/>
            </p:cNvSpPr>
            <p:nvPr/>
          </p:nvSpPr>
          <p:spPr bwMode="auto">
            <a:xfrm>
              <a:off x="443" y="227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70775" name="Text Box 28"/>
            <p:cNvSpPr txBox="1">
              <a:spLocks noChangeArrowheads="1"/>
            </p:cNvSpPr>
            <p:nvPr/>
          </p:nvSpPr>
          <p:spPr bwMode="auto">
            <a:xfrm>
              <a:off x="470" y="1987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70776" name="Text Box 29"/>
            <p:cNvSpPr txBox="1">
              <a:spLocks noChangeArrowheads="1"/>
            </p:cNvSpPr>
            <p:nvPr/>
          </p:nvSpPr>
          <p:spPr bwMode="auto">
            <a:xfrm>
              <a:off x="892" y="226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0777" name="Text Box 30"/>
            <p:cNvSpPr txBox="1">
              <a:spLocks noChangeArrowheads="1"/>
            </p:cNvSpPr>
            <p:nvPr/>
          </p:nvSpPr>
          <p:spPr bwMode="auto">
            <a:xfrm>
              <a:off x="1176" y="191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</a:p>
          </p:txBody>
        </p:sp>
        <p:sp>
          <p:nvSpPr>
            <p:cNvPr id="70778" name="Text Box 31"/>
            <p:cNvSpPr txBox="1">
              <a:spLocks noChangeArrowheads="1"/>
            </p:cNvSpPr>
            <p:nvPr/>
          </p:nvSpPr>
          <p:spPr bwMode="auto">
            <a:xfrm>
              <a:off x="1326" y="164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</a:p>
          </p:txBody>
        </p:sp>
        <p:sp>
          <p:nvSpPr>
            <p:cNvPr id="70779" name="Text Box 32"/>
            <p:cNvSpPr txBox="1">
              <a:spLocks noChangeArrowheads="1"/>
            </p:cNvSpPr>
            <p:nvPr/>
          </p:nvSpPr>
          <p:spPr bwMode="auto">
            <a:xfrm>
              <a:off x="1468" y="1943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</a:p>
          </p:txBody>
        </p:sp>
        <p:sp>
          <p:nvSpPr>
            <p:cNvPr id="70780" name="Text Box 33"/>
            <p:cNvSpPr txBox="1">
              <a:spLocks noChangeArrowheads="1"/>
            </p:cNvSpPr>
            <p:nvPr/>
          </p:nvSpPr>
          <p:spPr bwMode="auto">
            <a:xfrm>
              <a:off x="1362" y="2381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11</a:t>
              </a:r>
            </a:p>
          </p:txBody>
        </p:sp>
      </p:grpSp>
      <p:sp>
        <p:nvSpPr>
          <p:cNvPr id="293922" name="Text Box 34"/>
          <p:cNvSpPr txBox="1">
            <a:spLocks noChangeArrowheads="1"/>
          </p:cNvSpPr>
          <p:nvPr/>
        </p:nvSpPr>
        <p:spPr bwMode="auto">
          <a:xfrm>
            <a:off x="76200" y="20755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5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70667" name="Text Box 35"/>
          <p:cNvSpPr txBox="1">
            <a:spLocks noChangeArrowheads="1"/>
          </p:cNvSpPr>
          <p:nvPr/>
        </p:nvSpPr>
        <p:spPr bwMode="auto">
          <a:xfrm>
            <a:off x="495299" y="20024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0668" name="Text Box 36"/>
          <p:cNvSpPr txBox="1">
            <a:spLocks noChangeArrowheads="1"/>
          </p:cNvSpPr>
          <p:nvPr/>
        </p:nvSpPr>
        <p:spPr bwMode="auto">
          <a:xfrm>
            <a:off x="1308099" y="18881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656507" y="1153958"/>
            <a:ext cx="414109" cy="3288289"/>
            <a:chOff x="1114" y="997"/>
            <a:chExt cx="183" cy="1555"/>
          </a:xfrm>
        </p:grpSpPr>
        <p:sp>
          <p:nvSpPr>
            <p:cNvPr id="70756" name="Line 38"/>
            <p:cNvSpPr>
              <a:spLocks noChangeShapeType="1"/>
            </p:cNvSpPr>
            <p:nvPr/>
          </p:nvSpPr>
          <p:spPr bwMode="auto">
            <a:xfrm>
              <a:off x="1175" y="1184"/>
              <a:ext cx="1" cy="136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757" name="Text Box 39"/>
            <p:cNvSpPr txBox="1">
              <a:spLocks noChangeArrowheads="1"/>
            </p:cNvSpPr>
            <p:nvPr/>
          </p:nvSpPr>
          <p:spPr bwMode="auto">
            <a:xfrm>
              <a:off x="1114" y="997"/>
              <a:ext cx="18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i="1" baseline="-25000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3929" name="Text Box 41"/>
          <p:cNvSpPr txBox="1">
            <a:spLocks noChangeArrowheads="1"/>
          </p:cNvSpPr>
          <p:nvPr/>
        </p:nvSpPr>
        <p:spPr bwMode="auto">
          <a:xfrm>
            <a:off x="2298700" y="11357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9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0" name="Text Box 42"/>
          <p:cNvSpPr txBox="1">
            <a:spLocks noChangeArrowheads="1"/>
          </p:cNvSpPr>
          <p:nvPr/>
        </p:nvSpPr>
        <p:spPr bwMode="auto">
          <a:xfrm>
            <a:off x="3556000" y="20882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7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1" name="Text Box 43"/>
          <p:cNvSpPr txBox="1">
            <a:spLocks noChangeArrowheads="1"/>
          </p:cNvSpPr>
          <p:nvPr/>
        </p:nvSpPr>
        <p:spPr bwMode="auto">
          <a:xfrm>
            <a:off x="3536950" y="27740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3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2" name="Text Box 44"/>
          <p:cNvSpPr txBox="1">
            <a:spLocks noChangeArrowheads="1"/>
          </p:cNvSpPr>
          <p:nvPr/>
        </p:nvSpPr>
        <p:spPr bwMode="auto">
          <a:xfrm>
            <a:off x="2209800" y="3339188"/>
            <a:ext cx="4955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10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3" name="Text Box 45"/>
          <p:cNvSpPr txBox="1">
            <a:spLocks noChangeArrowheads="1"/>
          </p:cNvSpPr>
          <p:nvPr/>
        </p:nvSpPr>
        <p:spPr bwMode="auto">
          <a:xfrm>
            <a:off x="3562350" y="35868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6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4" name="Text Box 46"/>
          <p:cNvSpPr txBox="1">
            <a:spLocks noChangeArrowheads="1"/>
          </p:cNvSpPr>
          <p:nvPr/>
        </p:nvSpPr>
        <p:spPr bwMode="auto">
          <a:xfrm>
            <a:off x="889000" y="44631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4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5" name="Text Box 47"/>
          <p:cNvSpPr txBox="1">
            <a:spLocks noChangeArrowheads="1"/>
          </p:cNvSpPr>
          <p:nvPr/>
        </p:nvSpPr>
        <p:spPr bwMode="auto">
          <a:xfrm>
            <a:off x="101600" y="35296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8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6" name="Text Box 48"/>
          <p:cNvSpPr txBox="1">
            <a:spLocks noChangeArrowheads="1"/>
          </p:cNvSpPr>
          <p:nvPr/>
        </p:nvSpPr>
        <p:spPr bwMode="auto">
          <a:xfrm>
            <a:off x="101600" y="27422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2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grpSp>
        <p:nvGrpSpPr>
          <p:cNvPr id="4" name="Group 129"/>
          <p:cNvGrpSpPr/>
          <p:nvPr/>
        </p:nvGrpSpPr>
        <p:grpSpPr>
          <a:xfrm>
            <a:off x="5918200" y="3221038"/>
            <a:ext cx="520700" cy="366712"/>
            <a:chOff x="5918200" y="3221038"/>
            <a:chExt cx="520700" cy="366712"/>
          </a:xfrm>
        </p:grpSpPr>
        <p:sp>
          <p:nvSpPr>
            <p:cNvPr id="293937" name="Oval 49"/>
            <p:cNvSpPr>
              <a:spLocks noChangeArrowheads="1"/>
            </p:cNvSpPr>
            <p:nvPr/>
          </p:nvSpPr>
          <p:spPr bwMode="auto">
            <a:xfrm>
              <a:off x="5918200" y="327818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38" name="Text Box 50"/>
            <p:cNvSpPr txBox="1">
              <a:spLocks noChangeArrowheads="1"/>
            </p:cNvSpPr>
            <p:nvPr/>
          </p:nvSpPr>
          <p:spPr bwMode="auto">
            <a:xfrm>
              <a:off x="6022975" y="32210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93961" name="AutoShape 73"/>
          <p:cNvCxnSpPr>
            <a:cxnSpLocks noChangeShapeType="1"/>
            <a:stCxn id="293943" idx="5"/>
            <a:endCxn id="293950" idx="0"/>
          </p:cNvCxnSpPr>
          <p:nvPr/>
        </p:nvCxnSpPr>
        <p:spPr bwMode="auto">
          <a:xfrm>
            <a:off x="8375650" y="4700588"/>
            <a:ext cx="222250" cy="450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5" name="Group 130"/>
          <p:cNvGrpSpPr/>
          <p:nvPr/>
        </p:nvGrpSpPr>
        <p:grpSpPr>
          <a:xfrm>
            <a:off x="4718050" y="3538538"/>
            <a:ext cx="1276350" cy="614363"/>
            <a:chOff x="4718050" y="3538538"/>
            <a:chExt cx="1276350" cy="614363"/>
          </a:xfrm>
        </p:grpSpPr>
        <p:sp>
          <p:nvSpPr>
            <p:cNvPr id="293939" name="Oval 51"/>
            <p:cNvSpPr>
              <a:spLocks noChangeArrowheads="1"/>
            </p:cNvSpPr>
            <p:nvPr/>
          </p:nvSpPr>
          <p:spPr bwMode="auto">
            <a:xfrm>
              <a:off x="4718050" y="38433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1" name="AutoShape 53"/>
            <p:cNvCxnSpPr>
              <a:cxnSpLocks noChangeShapeType="1"/>
              <a:stCxn id="293937" idx="3"/>
              <a:endCxn id="293939" idx="0"/>
            </p:cNvCxnSpPr>
            <p:nvPr/>
          </p:nvCxnSpPr>
          <p:spPr bwMode="auto">
            <a:xfrm flipH="1">
              <a:off x="4978400" y="3538538"/>
              <a:ext cx="1016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2" name="Text Box 84"/>
            <p:cNvSpPr txBox="1">
              <a:spLocks noChangeArrowheads="1"/>
            </p:cNvSpPr>
            <p:nvPr/>
          </p:nvSpPr>
          <p:spPr bwMode="auto">
            <a:xfrm>
              <a:off x="4810125" y="3786189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131"/>
          <p:cNvGrpSpPr/>
          <p:nvPr/>
        </p:nvGrpSpPr>
        <p:grpSpPr>
          <a:xfrm>
            <a:off x="6362700" y="3538538"/>
            <a:ext cx="1333500" cy="595312"/>
            <a:chOff x="6362700" y="3538538"/>
            <a:chExt cx="1333500" cy="595312"/>
          </a:xfrm>
        </p:grpSpPr>
        <p:sp>
          <p:nvSpPr>
            <p:cNvPr id="293940" name="Oval 52"/>
            <p:cNvSpPr>
              <a:spLocks noChangeArrowheads="1"/>
            </p:cNvSpPr>
            <p:nvPr/>
          </p:nvSpPr>
          <p:spPr bwMode="auto">
            <a:xfrm>
              <a:off x="7175500" y="3817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2" name="AutoShape 54"/>
            <p:cNvCxnSpPr>
              <a:cxnSpLocks noChangeShapeType="1"/>
              <a:stCxn id="293937" idx="5"/>
              <a:endCxn id="293940" idx="0"/>
            </p:cNvCxnSpPr>
            <p:nvPr/>
          </p:nvCxnSpPr>
          <p:spPr bwMode="auto">
            <a:xfrm>
              <a:off x="6362700" y="3538538"/>
              <a:ext cx="1073150" cy="279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3" name="Text Box 85"/>
            <p:cNvSpPr txBox="1">
              <a:spLocks noChangeArrowheads="1"/>
            </p:cNvSpPr>
            <p:nvPr/>
          </p:nvSpPr>
          <p:spPr bwMode="auto">
            <a:xfrm>
              <a:off x="7273925" y="37671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134"/>
          <p:cNvGrpSpPr/>
          <p:nvPr/>
        </p:nvGrpSpPr>
        <p:grpSpPr>
          <a:xfrm>
            <a:off x="4032250" y="4103688"/>
            <a:ext cx="762000" cy="652462"/>
            <a:chOff x="4032250" y="4103688"/>
            <a:chExt cx="762000" cy="652462"/>
          </a:xfrm>
        </p:grpSpPr>
        <p:sp>
          <p:nvSpPr>
            <p:cNvPr id="293946" name="Oval 58"/>
            <p:cNvSpPr>
              <a:spLocks noChangeArrowheads="1"/>
            </p:cNvSpPr>
            <p:nvPr/>
          </p:nvSpPr>
          <p:spPr bwMode="auto">
            <a:xfrm>
              <a:off x="40322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4" name="AutoShape 66"/>
            <p:cNvCxnSpPr>
              <a:cxnSpLocks noChangeShapeType="1"/>
              <a:stCxn id="293939" idx="3"/>
              <a:endCxn id="293946" idx="0"/>
            </p:cNvCxnSpPr>
            <p:nvPr/>
          </p:nvCxnSpPr>
          <p:spPr bwMode="auto">
            <a:xfrm flipH="1">
              <a:off x="4292600" y="4103688"/>
              <a:ext cx="501650" cy="3365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4" name="Text Box 86"/>
            <p:cNvSpPr txBox="1">
              <a:spLocks noChangeArrowheads="1"/>
            </p:cNvSpPr>
            <p:nvPr/>
          </p:nvSpPr>
          <p:spPr bwMode="auto">
            <a:xfrm>
              <a:off x="41243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136"/>
          <p:cNvGrpSpPr/>
          <p:nvPr/>
        </p:nvGrpSpPr>
        <p:grpSpPr>
          <a:xfrm>
            <a:off x="5162550" y="4103688"/>
            <a:ext cx="711200" cy="652462"/>
            <a:chOff x="5162550" y="4103688"/>
            <a:chExt cx="711200" cy="652462"/>
          </a:xfrm>
        </p:grpSpPr>
        <p:sp>
          <p:nvSpPr>
            <p:cNvPr id="293945" name="Oval 57"/>
            <p:cNvSpPr>
              <a:spLocks noChangeArrowheads="1"/>
            </p:cNvSpPr>
            <p:nvPr/>
          </p:nvSpPr>
          <p:spPr bwMode="auto">
            <a:xfrm>
              <a:off x="53530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5" name="AutoShape 67"/>
            <p:cNvCxnSpPr>
              <a:cxnSpLocks noChangeShapeType="1"/>
              <a:stCxn id="293939" idx="5"/>
              <a:endCxn id="293945" idx="1"/>
            </p:cNvCxnSpPr>
            <p:nvPr/>
          </p:nvCxnSpPr>
          <p:spPr bwMode="auto">
            <a:xfrm>
              <a:off x="5162550" y="4103688"/>
              <a:ext cx="26670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5" name="Text Box 87"/>
            <p:cNvSpPr txBox="1">
              <a:spLocks noChangeArrowheads="1"/>
            </p:cNvSpPr>
            <p:nvPr/>
          </p:nvSpPr>
          <p:spPr bwMode="auto">
            <a:xfrm>
              <a:off x="54578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" name="Group 139"/>
          <p:cNvGrpSpPr/>
          <p:nvPr/>
        </p:nvGrpSpPr>
        <p:grpSpPr>
          <a:xfrm>
            <a:off x="6584950" y="4078288"/>
            <a:ext cx="666750" cy="680482"/>
            <a:chOff x="6584950" y="4078288"/>
            <a:chExt cx="666750" cy="680482"/>
          </a:xfrm>
        </p:grpSpPr>
        <p:sp>
          <p:nvSpPr>
            <p:cNvPr id="293944" name="Oval 56"/>
            <p:cNvSpPr>
              <a:spLocks noChangeArrowheads="1"/>
            </p:cNvSpPr>
            <p:nvPr/>
          </p:nvSpPr>
          <p:spPr bwMode="auto">
            <a:xfrm>
              <a:off x="6584950" y="4452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0" name="Group 138"/>
            <p:cNvGrpSpPr/>
            <p:nvPr/>
          </p:nvGrpSpPr>
          <p:grpSpPr>
            <a:xfrm>
              <a:off x="6677025" y="4078288"/>
              <a:ext cx="574675" cy="680482"/>
              <a:chOff x="6677025" y="4078288"/>
              <a:chExt cx="574675" cy="680482"/>
            </a:xfrm>
          </p:grpSpPr>
          <p:cxnSp>
            <p:nvCxnSpPr>
              <p:cNvPr id="293956" name="AutoShape 68"/>
              <p:cNvCxnSpPr>
                <a:cxnSpLocks noChangeShapeType="1"/>
                <a:stCxn id="293940" idx="3"/>
                <a:endCxn id="293944" idx="0"/>
              </p:cNvCxnSpPr>
              <p:nvPr/>
            </p:nvCxnSpPr>
            <p:spPr bwMode="auto">
              <a:xfrm flipH="1">
                <a:off x="6845300" y="4078288"/>
                <a:ext cx="406400" cy="3746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6" name="Text Box 88"/>
              <p:cNvSpPr txBox="1">
                <a:spLocks noChangeArrowheads="1"/>
              </p:cNvSpPr>
              <p:nvPr/>
            </p:nvSpPr>
            <p:spPr bwMode="auto">
              <a:xfrm>
                <a:off x="66770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1" name="Group 133"/>
          <p:cNvGrpSpPr/>
          <p:nvPr/>
        </p:nvGrpSpPr>
        <p:grpSpPr>
          <a:xfrm>
            <a:off x="7620000" y="4078288"/>
            <a:ext cx="831850" cy="680482"/>
            <a:chOff x="7620000" y="4078288"/>
            <a:chExt cx="831850" cy="680482"/>
          </a:xfrm>
        </p:grpSpPr>
        <p:sp>
          <p:nvSpPr>
            <p:cNvPr id="293943" name="Oval 55"/>
            <p:cNvSpPr>
              <a:spLocks noChangeArrowheads="1"/>
            </p:cNvSpPr>
            <p:nvPr/>
          </p:nvSpPr>
          <p:spPr bwMode="auto">
            <a:xfrm>
              <a:off x="79311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2" name="Group 132"/>
            <p:cNvGrpSpPr/>
            <p:nvPr/>
          </p:nvGrpSpPr>
          <p:grpSpPr>
            <a:xfrm>
              <a:off x="7620000" y="4078288"/>
              <a:ext cx="769720" cy="680482"/>
              <a:chOff x="7620000" y="4078288"/>
              <a:chExt cx="769720" cy="680482"/>
            </a:xfrm>
          </p:grpSpPr>
          <p:cxnSp>
            <p:nvCxnSpPr>
              <p:cNvPr id="293957" name="AutoShape 69"/>
              <p:cNvCxnSpPr>
                <a:cxnSpLocks noChangeShapeType="1"/>
                <a:stCxn id="293940" idx="5"/>
                <a:endCxn id="293943" idx="0"/>
              </p:cNvCxnSpPr>
              <p:nvPr/>
            </p:nvCxnSpPr>
            <p:spPr bwMode="auto">
              <a:xfrm>
                <a:off x="7620000" y="4078288"/>
                <a:ext cx="571500" cy="3619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7" name="Text Box 89"/>
              <p:cNvSpPr txBox="1">
                <a:spLocks noChangeArrowheads="1"/>
              </p:cNvSpPr>
              <p:nvPr/>
            </p:nvSpPr>
            <p:spPr bwMode="auto">
              <a:xfrm>
                <a:off x="80359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3" name="Group 143"/>
          <p:cNvGrpSpPr/>
          <p:nvPr/>
        </p:nvGrpSpPr>
        <p:grpSpPr>
          <a:xfrm>
            <a:off x="3302000" y="4700588"/>
            <a:ext cx="952500" cy="1522412"/>
            <a:chOff x="3302000" y="4700588"/>
            <a:chExt cx="952500" cy="1522412"/>
          </a:xfrm>
        </p:grpSpPr>
        <p:sp>
          <p:nvSpPr>
            <p:cNvPr id="293947" name="Oval 59"/>
            <p:cNvSpPr>
              <a:spLocks noChangeArrowheads="1"/>
            </p:cNvSpPr>
            <p:nvPr/>
          </p:nvSpPr>
          <p:spPr bwMode="auto">
            <a:xfrm>
              <a:off x="353060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48" name="Text Box 60"/>
            <p:cNvSpPr txBox="1">
              <a:spLocks noChangeArrowheads="1"/>
            </p:cNvSpPr>
            <p:nvPr/>
          </p:nvSpPr>
          <p:spPr bwMode="auto">
            <a:xfrm>
              <a:off x="3622675" y="509428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14" name="Group 63"/>
            <p:cNvGrpSpPr>
              <a:grpSpLocks/>
            </p:cNvGrpSpPr>
            <p:nvPr/>
          </p:nvGrpSpPr>
          <p:grpSpPr bwMode="auto">
            <a:xfrm>
              <a:off x="3302000" y="5856288"/>
              <a:ext cx="330200" cy="366712"/>
              <a:chOff x="2040" y="3676"/>
              <a:chExt cx="208" cy="231"/>
            </a:xfrm>
          </p:grpSpPr>
          <p:sp>
            <p:nvSpPr>
              <p:cNvPr id="70754" name="Text Box 64"/>
              <p:cNvSpPr txBox="1">
                <a:spLocks noChangeArrowheads="1"/>
              </p:cNvSpPr>
              <p:nvPr/>
            </p:nvSpPr>
            <p:spPr bwMode="auto">
              <a:xfrm>
                <a:off x="204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0755" name="Rectangle 65"/>
              <p:cNvSpPr>
                <a:spLocks noChangeArrowheads="1"/>
              </p:cNvSpPr>
              <p:nvPr/>
            </p:nvSpPr>
            <p:spPr bwMode="auto">
              <a:xfrm>
                <a:off x="20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293964" name="AutoShape 76"/>
            <p:cNvCxnSpPr>
              <a:cxnSpLocks noChangeShapeType="1"/>
              <a:stCxn id="293946" idx="3"/>
              <a:endCxn id="293947" idx="0"/>
            </p:cNvCxnSpPr>
            <p:nvPr/>
          </p:nvCxnSpPr>
          <p:spPr bwMode="auto">
            <a:xfrm flipH="1">
              <a:off x="3790950" y="4700588"/>
              <a:ext cx="3175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6" name="AutoShape 78"/>
            <p:cNvCxnSpPr>
              <a:cxnSpLocks noChangeShapeType="1"/>
              <a:stCxn id="293947" idx="5"/>
              <a:endCxn id="70752" idx="0"/>
            </p:cNvCxnSpPr>
            <p:nvPr/>
          </p:nvCxnSpPr>
          <p:spPr bwMode="auto">
            <a:xfrm>
              <a:off x="3975100" y="5411788"/>
              <a:ext cx="1143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7" name="AutoShape 79"/>
            <p:cNvCxnSpPr>
              <a:cxnSpLocks noChangeShapeType="1"/>
              <a:stCxn id="293947" idx="3"/>
              <a:endCxn id="70755" idx="0"/>
            </p:cNvCxnSpPr>
            <p:nvPr/>
          </p:nvCxnSpPr>
          <p:spPr bwMode="auto">
            <a:xfrm flipH="1">
              <a:off x="3467100" y="5411788"/>
              <a:ext cx="1397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5" name="Group 92"/>
            <p:cNvGrpSpPr>
              <a:grpSpLocks/>
            </p:cNvGrpSpPr>
            <p:nvPr/>
          </p:nvGrpSpPr>
          <p:grpSpPr bwMode="auto">
            <a:xfrm>
              <a:off x="3924300" y="5856288"/>
              <a:ext cx="330200" cy="366712"/>
              <a:chOff x="2416" y="3676"/>
              <a:chExt cx="208" cy="231"/>
            </a:xfrm>
          </p:grpSpPr>
          <p:sp>
            <p:nvSpPr>
              <p:cNvPr id="70752" name="Rectangle 93"/>
              <p:cNvSpPr>
                <a:spLocks noChangeArrowheads="1"/>
              </p:cNvSpPr>
              <p:nvPr/>
            </p:nvSpPr>
            <p:spPr bwMode="auto">
              <a:xfrm>
                <a:off x="241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3" name="Text Box 94"/>
              <p:cNvSpPr txBox="1">
                <a:spLocks noChangeArrowheads="1"/>
              </p:cNvSpPr>
              <p:nvPr/>
            </p:nvSpPr>
            <p:spPr bwMode="auto">
              <a:xfrm>
                <a:off x="243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</p:grpSp>
      </p:grpSp>
      <p:grpSp>
        <p:nvGrpSpPr>
          <p:cNvPr id="16" name="Group 135"/>
          <p:cNvGrpSpPr/>
          <p:nvPr/>
        </p:nvGrpSpPr>
        <p:grpSpPr>
          <a:xfrm>
            <a:off x="4457700" y="4700588"/>
            <a:ext cx="330200" cy="798512"/>
            <a:chOff x="4457700" y="4700588"/>
            <a:chExt cx="330200" cy="798512"/>
          </a:xfrm>
        </p:grpSpPr>
        <p:cxnSp>
          <p:nvCxnSpPr>
            <p:cNvPr id="293965" name="AutoShape 77"/>
            <p:cNvCxnSpPr>
              <a:cxnSpLocks noChangeShapeType="1"/>
              <a:stCxn id="293946" idx="5"/>
              <a:endCxn id="70750" idx="0"/>
            </p:cNvCxnSpPr>
            <p:nvPr/>
          </p:nvCxnSpPr>
          <p:spPr bwMode="auto">
            <a:xfrm>
              <a:off x="4476750" y="47005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95"/>
            <p:cNvGrpSpPr>
              <a:grpSpLocks/>
            </p:cNvGrpSpPr>
            <p:nvPr/>
          </p:nvGrpSpPr>
          <p:grpSpPr bwMode="auto">
            <a:xfrm>
              <a:off x="4457700" y="5132388"/>
              <a:ext cx="330200" cy="366712"/>
              <a:chOff x="2760" y="3220"/>
              <a:chExt cx="208" cy="231"/>
            </a:xfrm>
          </p:grpSpPr>
          <p:sp>
            <p:nvSpPr>
              <p:cNvPr id="70750" name="Rectangle 96"/>
              <p:cNvSpPr>
                <a:spLocks noChangeArrowheads="1"/>
              </p:cNvSpPr>
              <p:nvPr/>
            </p:nvSpPr>
            <p:spPr bwMode="auto">
              <a:xfrm>
                <a:off x="2760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1" name="Text Box 97"/>
              <p:cNvSpPr txBox="1">
                <a:spLocks noChangeArrowheads="1"/>
              </p:cNvSpPr>
              <p:nvPr/>
            </p:nvSpPr>
            <p:spPr bwMode="auto">
              <a:xfrm>
                <a:off x="2770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</p:grpSp>
      </p:grpSp>
      <p:grpSp>
        <p:nvGrpSpPr>
          <p:cNvPr id="18" name="Group 137"/>
          <p:cNvGrpSpPr/>
          <p:nvPr/>
        </p:nvGrpSpPr>
        <p:grpSpPr>
          <a:xfrm>
            <a:off x="5130800" y="4700588"/>
            <a:ext cx="914400" cy="798512"/>
            <a:chOff x="5130800" y="4700588"/>
            <a:chExt cx="914400" cy="798512"/>
          </a:xfrm>
        </p:grpSpPr>
        <p:cxnSp>
          <p:nvCxnSpPr>
            <p:cNvPr id="293962" name="AutoShape 74"/>
            <p:cNvCxnSpPr>
              <a:cxnSpLocks noChangeShapeType="1"/>
              <a:stCxn id="293945" idx="5"/>
              <a:endCxn id="70746" idx="0"/>
            </p:cNvCxnSpPr>
            <p:nvPr/>
          </p:nvCxnSpPr>
          <p:spPr bwMode="auto">
            <a:xfrm>
              <a:off x="5797550" y="4700588"/>
              <a:ext cx="825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3" name="AutoShape 75"/>
            <p:cNvCxnSpPr>
              <a:cxnSpLocks noChangeShapeType="1"/>
              <a:stCxn id="293945" idx="3"/>
              <a:endCxn id="70748" idx="0"/>
            </p:cNvCxnSpPr>
            <p:nvPr/>
          </p:nvCxnSpPr>
          <p:spPr bwMode="auto">
            <a:xfrm flipH="1">
              <a:off x="52959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" name="Group 98"/>
            <p:cNvGrpSpPr>
              <a:grpSpLocks/>
            </p:cNvGrpSpPr>
            <p:nvPr/>
          </p:nvGrpSpPr>
          <p:grpSpPr bwMode="auto">
            <a:xfrm>
              <a:off x="5130800" y="5132388"/>
              <a:ext cx="330200" cy="366712"/>
              <a:chOff x="3184" y="3220"/>
              <a:chExt cx="208" cy="231"/>
            </a:xfrm>
          </p:grpSpPr>
          <p:sp>
            <p:nvSpPr>
              <p:cNvPr id="70748" name="Rectangle 99"/>
              <p:cNvSpPr>
                <a:spLocks noChangeArrowheads="1"/>
              </p:cNvSpPr>
              <p:nvPr/>
            </p:nvSpPr>
            <p:spPr bwMode="auto">
              <a:xfrm>
                <a:off x="3184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9" name="Text Box 100"/>
              <p:cNvSpPr txBox="1">
                <a:spLocks noChangeArrowheads="1"/>
              </p:cNvSpPr>
              <p:nvPr/>
            </p:nvSpPr>
            <p:spPr bwMode="auto">
              <a:xfrm>
                <a:off x="3198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5</a:t>
                </a:r>
              </a:p>
            </p:txBody>
          </p:sp>
        </p:grpSp>
        <p:grpSp>
          <p:nvGrpSpPr>
            <p:cNvPr id="20" name="Group 101"/>
            <p:cNvGrpSpPr>
              <a:grpSpLocks/>
            </p:cNvGrpSpPr>
            <p:nvPr/>
          </p:nvGrpSpPr>
          <p:grpSpPr bwMode="auto">
            <a:xfrm>
              <a:off x="5715000" y="5132388"/>
              <a:ext cx="330200" cy="366712"/>
              <a:chOff x="3552" y="3220"/>
              <a:chExt cx="208" cy="231"/>
            </a:xfrm>
          </p:grpSpPr>
          <p:sp>
            <p:nvSpPr>
              <p:cNvPr id="70746" name="Rectangle 102"/>
              <p:cNvSpPr>
                <a:spLocks noChangeArrowheads="1"/>
              </p:cNvSpPr>
              <p:nvPr/>
            </p:nvSpPr>
            <p:spPr bwMode="auto">
              <a:xfrm>
                <a:off x="35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7" name="Text Box 103"/>
              <p:cNvSpPr txBox="1">
                <a:spLocks noChangeArrowheads="1"/>
              </p:cNvSpPr>
              <p:nvPr/>
            </p:nvSpPr>
            <p:spPr bwMode="auto">
              <a:xfrm>
                <a:off x="3566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</p:grpSp>
      </p:grpSp>
      <p:grpSp>
        <p:nvGrpSpPr>
          <p:cNvPr id="21" name="Group 140"/>
          <p:cNvGrpSpPr/>
          <p:nvPr/>
        </p:nvGrpSpPr>
        <p:grpSpPr>
          <a:xfrm>
            <a:off x="6315075" y="4713288"/>
            <a:ext cx="412750" cy="785812"/>
            <a:chOff x="6315075" y="4713288"/>
            <a:chExt cx="412750" cy="785812"/>
          </a:xfrm>
        </p:grpSpPr>
        <p:cxnSp>
          <p:nvCxnSpPr>
            <p:cNvPr id="293958" name="AutoShape 70"/>
            <p:cNvCxnSpPr>
              <a:cxnSpLocks noChangeShapeType="1"/>
              <a:stCxn id="293944" idx="3"/>
              <a:endCxn id="70744" idx="0"/>
            </p:cNvCxnSpPr>
            <p:nvPr/>
          </p:nvCxnSpPr>
          <p:spPr bwMode="auto">
            <a:xfrm flipH="1">
              <a:off x="6515100" y="4713288"/>
              <a:ext cx="1460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2" name="Group 104"/>
            <p:cNvGrpSpPr>
              <a:grpSpLocks/>
            </p:cNvGrpSpPr>
            <p:nvPr/>
          </p:nvGrpSpPr>
          <p:grpSpPr bwMode="auto">
            <a:xfrm>
              <a:off x="6315075" y="5132388"/>
              <a:ext cx="412750" cy="366712"/>
              <a:chOff x="3930" y="3220"/>
              <a:chExt cx="260" cy="231"/>
            </a:xfrm>
          </p:grpSpPr>
          <p:sp>
            <p:nvSpPr>
              <p:cNvPr id="70744" name="Rectangle 105"/>
              <p:cNvSpPr>
                <a:spLocks noChangeArrowheads="1"/>
              </p:cNvSpPr>
              <p:nvPr/>
            </p:nvSpPr>
            <p:spPr bwMode="auto">
              <a:xfrm>
                <a:off x="39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5" name="Text Box 106"/>
              <p:cNvSpPr txBox="1">
                <a:spLocks noChangeArrowheads="1"/>
              </p:cNvSpPr>
              <p:nvPr/>
            </p:nvSpPr>
            <p:spPr bwMode="auto">
              <a:xfrm>
                <a:off x="3930" y="3220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11</a:t>
                </a:r>
              </a:p>
            </p:txBody>
          </p:sp>
        </p:grpSp>
      </p:grpSp>
      <p:grpSp>
        <p:nvGrpSpPr>
          <p:cNvPr id="23" name="Group 144"/>
          <p:cNvGrpSpPr/>
          <p:nvPr/>
        </p:nvGrpSpPr>
        <p:grpSpPr>
          <a:xfrm>
            <a:off x="6705600" y="4713288"/>
            <a:ext cx="968375" cy="1509712"/>
            <a:chOff x="6705600" y="4713288"/>
            <a:chExt cx="968375" cy="1509712"/>
          </a:xfrm>
        </p:grpSpPr>
        <p:sp>
          <p:nvSpPr>
            <p:cNvPr id="293949" name="Oval 61"/>
            <p:cNvSpPr>
              <a:spLocks noChangeArrowheads="1"/>
            </p:cNvSpPr>
            <p:nvPr/>
          </p:nvSpPr>
          <p:spPr bwMode="auto">
            <a:xfrm>
              <a:off x="6940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9" name="AutoShape 71"/>
            <p:cNvCxnSpPr>
              <a:cxnSpLocks noChangeShapeType="1"/>
              <a:stCxn id="293944" idx="5"/>
              <a:endCxn id="293949" idx="0"/>
            </p:cNvCxnSpPr>
            <p:nvPr/>
          </p:nvCxnSpPr>
          <p:spPr bwMode="auto">
            <a:xfrm>
              <a:off x="7029450" y="4713288"/>
              <a:ext cx="1714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8" name="AutoShape 80"/>
            <p:cNvCxnSpPr>
              <a:cxnSpLocks noChangeShapeType="1"/>
              <a:stCxn id="293949" idx="5"/>
              <a:endCxn id="70740" idx="0"/>
            </p:cNvCxnSpPr>
            <p:nvPr/>
          </p:nvCxnSpPr>
          <p:spPr bwMode="auto">
            <a:xfrm>
              <a:off x="738505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1" name="AutoShape 83"/>
            <p:cNvCxnSpPr>
              <a:cxnSpLocks noChangeShapeType="1"/>
              <a:stCxn id="293949" idx="3"/>
              <a:endCxn id="70742" idx="0"/>
            </p:cNvCxnSpPr>
            <p:nvPr/>
          </p:nvCxnSpPr>
          <p:spPr bwMode="auto">
            <a:xfrm flipH="1">
              <a:off x="6870700" y="54117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9" name="Text Box 91"/>
            <p:cNvSpPr txBox="1">
              <a:spLocks noChangeArrowheads="1"/>
            </p:cNvSpPr>
            <p:nvPr/>
          </p:nvSpPr>
          <p:spPr bwMode="auto">
            <a:xfrm>
              <a:off x="7000875" y="5100638"/>
              <a:ext cx="4000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4" name="Group 107"/>
            <p:cNvGrpSpPr>
              <a:grpSpLocks/>
            </p:cNvGrpSpPr>
            <p:nvPr/>
          </p:nvGrpSpPr>
          <p:grpSpPr bwMode="auto">
            <a:xfrm>
              <a:off x="6705600" y="5856288"/>
              <a:ext cx="330200" cy="366712"/>
              <a:chOff x="4176" y="3676"/>
              <a:chExt cx="208" cy="231"/>
            </a:xfrm>
          </p:grpSpPr>
          <p:sp>
            <p:nvSpPr>
              <p:cNvPr id="70742" name="Rectangle 108"/>
              <p:cNvSpPr>
                <a:spLocks noChangeArrowheads="1"/>
              </p:cNvSpPr>
              <p:nvPr/>
            </p:nvSpPr>
            <p:spPr bwMode="auto">
              <a:xfrm>
                <a:off x="417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3" name="Text Box 109"/>
              <p:cNvSpPr txBox="1">
                <a:spLocks noChangeArrowheads="1"/>
              </p:cNvSpPr>
              <p:nvPr/>
            </p:nvSpPr>
            <p:spPr bwMode="auto">
              <a:xfrm>
                <a:off x="418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9</a:t>
                </a:r>
              </a:p>
            </p:txBody>
          </p:sp>
        </p:grpSp>
        <p:grpSp>
          <p:nvGrpSpPr>
            <p:cNvPr id="25" name="Group 110"/>
            <p:cNvGrpSpPr>
              <a:grpSpLocks/>
            </p:cNvGrpSpPr>
            <p:nvPr/>
          </p:nvGrpSpPr>
          <p:grpSpPr bwMode="auto">
            <a:xfrm>
              <a:off x="7261225" y="5856288"/>
              <a:ext cx="412750" cy="366712"/>
              <a:chOff x="4518" y="3676"/>
              <a:chExt cx="260" cy="231"/>
            </a:xfrm>
          </p:grpSpPr>
          <p:sp>
            <p:nvSpPr>
              <p:cNvPr id="70740" name="Rectangle 111"/>
              <p:cNvSpPr>
                <a:spLocks noChangeArrowheads="1"/>
              </p:cNvSpPr>
              <p:nvPr/>
            </p:nvSpPr>
            <p:spPr bwMode="auto">
              <a:xfrm>
                <a:off x="4552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1" name="Text Box 112"/>
              <p:cNvSpPr txBox="1">
                <a:spLocks noChangeArrowheads="1"/>
              </p:cNvSpPr>
              <p:nvPr/>
            </p:nvSpPr>
            <p:spPr bwMode="auto">
              <a:xfrm>
                <a:off x="4518" y="3676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10</a:t>
                </a:r>
              </a:p>
            </p:txBody>
          </p:sp>
        </p:grpSp>
      </p:grpSp>
      <p:grpSp>
        <p:nvGrpSpPr>
          <p:cNvPr id="26" name="Group 142"/>
          <p:cNvGrpSpPr/>
          <p:nvPr/>
        </p:nvGrpSpPr>
        <p:grpSpPr>
          <a:xfrm>
            <a:off x="7708900" y="4700588"/>
            <a:ext cx="330200" cy="798512"/>
            <a:chOff x="7708900" y="4700588"/>
            <a:chExt cx="330200" cy="798512"/>
          </a:xfrm>
        </p:grpSpPr>
        <p:cxnSp>
          <p:nvCxnSpPr>
            <p:cNvPr id="293960" name="AutoShape 72"/>
            <p:cNvCxnSpPr>
              <a:cxnSpLocks noChangeShapeType="1"/>
              <a:stCxn id="293943" idx="3"/>
              <a:endCxn id="70738" idx="0"/>
            </p:cNvCxnSpPr>
            <p:nvPr/>
          </p:nvCxnSpPr>
          <p:spPr bwMode="auto">
            <a:xfrm flipH="1">
              <a:off x="78740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7" name="Group 113"/>
            <p:cNvGrpSpPr>
              <a:grpSpLocks/>
            </p:cNvGrpSpPr>
            <p:nvPr/>
          </p:nvGrpSpPr>
          <p:grpSpPr bwMode="auto">
            <a:xfrm>
              <a:off x="7708900" y="5132388"/>
              <a:ext cx="330200" cy="366712"/>
              <a:chOff x="4808" y="3220"/>
              <a:chExt cx="208" cy="231"/>
            </a:xfrm>
          </p:grpSpPr>
          <p:sp>
            <p:nvSpPr>
              <p:cNvPr id="70738" name="Rectangle 114"/>
              <p:cNvSpPr>
                <a:spLocks noChangeArrowheads="1"/>
              </p:cNvSpPr>
              <p:nvPr/>
            </p:nvSpPr>
            <p:spPr bwMode="auto">
              <a:xfrm>
                <a:off x="4808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9" name="Text Box 115"/>
              <p:cNvSpPr txBox="1">
                <a:spLocks noChangeArrowheads="1"/>
              </p:cNvSpPr>
              <p:nvPr/>
            </p:nvSpPr>
            <p:spPr bwMode="auto">
              <a:xfrm>
                <a:off x="4822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8</a:t>
                </a:r>
              </a:p>
            </p:txBody>
          </p:sp>
        </p:grpSp>
      </p:grpSp>
      <p:grpSp>
        <p:nvGrpSpPr>
          <p:cNvPr id="28" name="Group 145"/>
          <p:cNvGrpSpPr/>
          <p:nvPr/>
        </p:nvGrpSpPr>
        <p:grpSpPr>
          <a:xfrm>
            <a:off x="8153400" y="5100638"/>
            <a:ext cx="901700" cy="1122362"/>
            <a:chOff x="8153400" y="5100638"/>
            <a:chExt cx="901700" cy="1122362"/>
          </a:xfrm>
        </p:grpSpPr>
        <p:sp>
          <p:nvSpPr>
            <p:cNvPr id="293950" name="Oval 62"/>
            <p:cNvSpPr>
              <a:spLocks noChangeArrowheads="1"/>
            </p:cNvSpPr>
            <p:nvPr/>
          </p:nvSpPr>
          <p:spPr bwMode="auto">
            <a:xfrm>
              <a:off x="8337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69" name="AutoShape 81"/>
            <p:cNvCxnSpPr>
              <a:cxnSpLocks noChangeShapeType="1"/>
              <a:stCxn id="293950" idx="5"/>
              <a:endCxn id="70734" idx="0"/>
            </p:cNvCxnSpPr>
            <p:nvPr/>
          </p:nvCxnSpPr>
          <p:spPr bwMode="auto">
            <a:xfrm>
              <a:off x="8782050" y="5411788"/>
              <a:ext cx="1079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0" name="AutoShape 82"/>
            <p:cNvCxnSpPr>
              <a:cxnSpLocks noChangeShapeType="1"/>
              <a:stCxn id="293950" idx="3"/>
              <a:endCxn id="70736" idx="0"/>
            </p:cNvCxnSpPr>
            <p:nvPr/>
          </p:nvCxnSpPr>
          <p:spPr bwMode="auto">
            <a:xfrm flipH="1">
              <a:off x="831850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8" name="Text Box 90"/>
            <p:cNvSpPr txBox="1">
              <a:spLocks noChangeArrowheads="1"/>
            </p:cNvSpPr>
            <p:nvPr/>
          </p:nvSpPr>
          <p:spPr bwMode="auto">
            <a:xfrm>
              <a:off x="8442326" y="51006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9" name="Group 116"/>
            <p:cNvGrpSpPr>
              <a:grpSpLocks/>
            </p:cNvGrpSpPr>
            <p:nvPr/>
          </p:nvGrpSpPr>
          <p:grpSpPr bwMode="auto">
            <a:xfrm>
              <a:off x="8153400" y="5856288"/>
              <a:ext cx="330200" cy="366712"/>
              <a:chOff x="5104" y="3676"/>
              <a:chExt cx="208" cy="231"/>
            </a:xfrm>
          </p:grpSpPr>
          <p:sp>
            <p:nvSpPr>
              <p:cNvPr id="70736" name="Rectangle 117"/>
              <p:cNvSpPr>
                <a:spLocks noChangeArrowheads="1"/>
              </p:cNvSpPr>
              <p:nvPr/>
            </p:nvSpPr>
            <p:spPr bwMode="auto">
              <a:xfrm>
                <a:off x="5104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7" name="Text Box 118"/>
              <p:cNvSpPr txBox="1">
                <a:spLocks noChangeArrowheads="1"/>
              </p:cNvSpPr>
              <p:nvPr/>
            </p:nvSpPr>
            <p:spPr bwMode="auto">
              <a:xfrm>
                <a:off x="5114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</a:p>
            </p:txBody>
          </p:sp>
        </p:grpSp>
        <p:grpSp>
          <p:nvGrpSpPr>
            <p:cNvPr id="30" name="Group 119"/>
            <p:cNvGrpSpPr>
              <a:grpSpLocks/>
            </p:cNvGrpSpPr>
            <p:nvPr/>
          </p:nvGrpSpPr>
          <p:grpSpPr bwMode="auto">
            <a:xfrm>
              <a:off x="8724900" y="5856288"/>
              <a:ext cx="330200" cy="366712"/>
              <a:chOff x="5440" y="3676"/>
              <a:chExt cx="208" cy="231"/>
            </a:xfrm>
          </p:grpSpPr>
          <p:sp>
            <p:nvSpPr>
              <p:cNvPr id="70734" name="Rectangle 120"/>
              <p:cNvSpPr>
                <a:spLocks noChangeArrowheads="1"/>
              </p:cNvSpPr>
              <p:nvPr/>
            </p:nvSpPr>
            <p:spPr bwMode="auto">
              <a:xfrm>
                <a:off x="54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5" name="Text Box 121"/>
              <p:cNvSpPr txBox="1">
                <a:spLocks noChangeArrowheads="1"/>
              </p:cNvSpPr>
              <p:nvPr/>
            </p:nvSpPr>
            <p:spPr bwMode="auto">
              <a:xfrm>
                <a:off x="545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</a:p>
            </p:txBody>
          </p:sp>
        </p:grpSp>
      </p:grpSp>
      <p:sp>
        <p:nvSpPr>
          <p:cNvPr id="294010" name="Line 122"/>
          <p:cNvSpPr>
            <a:spLocks noChangeShapeType="1"/>
          </p:cNvSpPr>
          <p:nvPr/>
        </p:nvSpPr>
        <p:spPr bwMode="auto">
          <a:xfrm>
            <a:off x="1790700" y="2981614"/>
            <a:ext cx="1730543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2" name="Line 4"/>
          <p:cNvSpPr>
            <a:spLocks noChangeShapeType="1"/>
          </p:cNvSpPr>
          <p:nvPr/>
        </p:nvSpPr>
        <p:spPr bwMode="auto">
          <a:xfrm>
            <a:off x="1831974" y="2306638"/>
            <a:ext cx="1685926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1" name="Group 149"/>
          <p:cNvGrpSpPr/>
          <p:nvPr/>
        </p:nvGrpSpPr>
        <p:grpSpPr>
          <a:xfrm>
            <a:off x="1993900" y="2601913"/>
            <a:ext cx="316081" cy="400110"/>
            <a:chOff x="1866900" y="2589213"/>
            <a:chExt cx="316081" cy="400110"/>
          </a:xfrm>
        </p:grpSpPr>
        <p:sp>
          <p:nvSpPr>
            <p:cNvPr id="143" name="Oval 123"/>
            <p:cNvSpPr>
              <a:spLocks noChangeArrowheads="1"/>
            </p:cNvSpPr>
            <p:nvPr/>
          </p:nvSpPr>
          <p:spPr bwMode="auto">
            <a:xfrm>
              <a:off x="1866900" y="2730501"/>
              <a:ext cx="55563" cy="555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4F81B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FF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44" name="Text Box 124"/>
            <p:cNvSpPr txBox="1">
              <a:spLocks noChangeArrowheads="1"/>
            </p:cNvSpPr>
            <p:nvPr/>
          </p:nvSpPr>
          <p:spPr bwMode="auto">
            <a:xfrm>
              <a:off x="1870075" y="2589213"/>
              <a:ext cx="3129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solidFill>
                    <a:srgbClr val="0000FF"/>
                  </a:solidFill>
                  <a:latin typeface="Times New Roman" charset="0"/>
                  <a:ea typeface="Arial" charset="0"/>
                  <a:cs typeface="Arial" charset="0"/>
                </a:rPr>
                <a:t>q</a:t>
              </a:r>
              <a:endParaRPr lang="en-US" sz="2000" dirty="0">
                <a:solidFill>
                  <a:srgbClr val="0000FF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46" name="AutoShape 125"/>
          <p:cNvSpPr>
            <a:spLocks noChangeArrowheads="1"/>
          </p:cNvSpPr>
          <p:nvPr/>
        </p:nvSpPr>
        <p:spPr bwMode="auto">
          <a:xfrm>
            <a:off x="6083300" y="28448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7" name="AutoShape 125"/>
          <p:cNvSpPr>
            <a:spLocks noChangeArrowheads="1"/>
          </p:cNvSpPr>
          <p:nvPr/>
        </p:nvSpPr>
        <p:spPr bwMode="auto">
          <a:xfrm>
            <a:off x="7378700" y="34036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1447799" y="2222499"/>
            <a:ext cx="1092201" cy="1143001"/>
          </a:xfrm>
          <a:prstGeom prst="ellipse">
            <a:avLst/>
          </a:prstGeom>
          <a:noFill/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155259" y="1669534"/>
            <a:ext cx="47474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Now backtrack along the path of recursion, asking “Could there be a closer point in the other </a:t>
            </a:r>
            <a:r>
              <a:rPr lang="en-US" dirty="0" err="1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subtree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?” If so, start a recursive search.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19100" y="2971800"/>
            <a:ext cx="673100" cy="14859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816100" y="3797300"/>
            <a:ext cx="16891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3200400" y="4927600"/>
            <a:ext cx="1117600" cy="15875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6261100" y="4991100"/>
            <a:ext cx="5207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8128000" y="4978400"/>
            <a:ext cx="1016000" cy="15494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1816100" y="1549400"/>
            <a:ext cx="1689100" cy="7366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7226300" y="5753100"/>
            <a:ext cx="5207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2565400" y="2997200"/>
            <a:ext cx="927100" cy="774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3888" name="Slide Number Placeholder 2938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1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31" name="Text Box 123"/>
          <p:cNvSpPr txBox="1">
            <a:spLocks noChangeArrowheads="1"/>
          </p:cNvSpPr>
          <p:nvPr/>
        </p:nvSpPr>
        <p:spPr bwMode="auto">
          <a:xfrm>
            <a:off x="5905500" y="6400800"/>
            <a:ext cx="3112476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Adapted from slide by </a:t>
            </a:r>
            <a:r>
              <a:rPr lang="en-US" sz="1400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Anna </a:t>
            </a:r>
            <a:r>
              <a:rPr lang="en-US" sz="1400" dirty="0" err="1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Atramentov</a:t>
            </a:r>
            <a:endParaRPr lang="en-US" sz="1400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26" name="Title 125"/>
          <p:cNvSpPr>
            <a:spLocks noGrp="1"/>
          </p:cNvSpPr>
          <p:nvPr>
            <p:ph type="title"/>
          </p:nvPr>
        </p:nvSpPr>
        <p:spPr>
          <a:xfrm>
            <a:off x="342900" y="185738"/>
            <a:ext cx="8229600" cy="1143000"/>
          </a:xfrm>
        </p:spPr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d</a:t>
            </a:r>
            <a:r>
              <a:rPr lang="en-US" dirty="0" smtClean="0"/>
              <a:t> tree query (in 2-d)</a:t>
            </a:r>
            <a:endParaRPr lang="en-US" dirty="0"/>
          </a:p>
        </p:txBody>
      </p:sp>
      <p:sp>
        <p:nvSpPr>
          <p:cNvPr id="293891" name="Line 3"/>
          <p:cNvSpPr>
            <a:spLocks noChangeShapeType="1"/>
          </p:cNvSpPr>
          <p:nvPr/>
        </p:nvSpPr>
        <p:spPr bwMode="auto">
          <a:xfrm>
            <a:off x="422275" y="2979500"/>
            <a:ext cx="1355725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2" name="Line 4"/>
          <p:cNvSpPr>
            <a:spLocks noChangeShapeType="1"/>
          </p:cNvSpPr>
          <p:nvPr/>
        </p:nvSpPr>
        <p:spPr bwMode="auto">
          <a:xfrm>
            <a:off x="422274" y="2293938"/>
            <a:ext cx="1355726" cy="47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3" name="Line 5"/>
          <p:cNvSpPr>
            <a:spLocks noChangeShapeType="1"/>
          </p:cNvSpPr>
          <p:nvPr/>
        </p:nvSpPr>
        <p:spPr bwMode="auto">
          <a:xfrm>
            <a:off x="2517775" y="1549800"/>
            <a:ext cx="8028" cy="7489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4" name="Line 6"/>
          <p:cNvSpPr>
            <a:spLocks noChangeShapeType="1"/>
          </p:cNvSpPr>
          <p:nvPr/>
        </p:nvSpPr>
        <p:spPr bwMode="auto">
          <a:xfrm>
            <a:off x="1108075" y="2972274"/>
            <a:ext cx="0" cy="1485426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5" name="Line 7"/>
          <p:cNvSpPr>
            <a:spLocks noChangeShapeType="1"/>
          </p:cNvSpPr>
          <p:nvPr/>
        </p:nvSpPr>
        <p:spPr bwMode="auto">
          <a:xfrm>
            <a:off x="1790700" y="3779838"/>
            <a:ext cx="1714500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6" name="Line 8"/>
          <p:cNvSpPr>
            <a:spLocks noChangeShapeType="1"/>
          </p:cNvSpPr>
          <p:nvPr/>
        </p:nvSpPr>
        <p:spPr bwMode="auto">
          <a:xfrm>
            <a:off x="2543175" y="2984900"/>
            <a:ext cx="0" cy="7997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7" name="Line 9"/>
          <p:cNvSpPr>
            <a:spLocks noChangeShapeType="1"/>
          </p:cNvSpPr>
          <p:nvPr/>
        </p:nvSpPr>
        <p:spPr bwMode="auto">
          <a:xfrm>
            <a:off x="422274" y="3779838"/>
            <a:ext cx="695326" cy="174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22274" y="1549400"/>
            <a:ext cx="3095626" cy="2901308"/>
            <a:chOff x="408" y="1184"/>
            <a:chExt cx="1368" cy="1372"/>
          </a:xfrm>
        </p:grpSpPr>
        <p:sp>
          <p:nvSpPr>
            <p:cNvPr id="70758" name="Rectangle 11"/>
            <p:cNvSpPr>
              <a:spLocks noChangeArrowheads="1"/>
            </p:cNvSpPr>
            <p:nvPr/>
          </p:nvSpPr>
          <p:spPr bwMode="auto">
            <a:xfrm>
              <a:off x="408" y="1184"/>
              <a:ext cx="1368" cy="1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59" name="Oval 12"/>
            <p:cNvSpPr>
              <a:spLocks noChangeArrowheads="1"/>
            </p:cNvSpPr>
            <p:nvPr/>
          </p:nvSpPr>
          <p:spPr bwMode="auto">
            <a:xfrm>
              <a:off x="648" y="128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0" name="Oval 13"/>
            <p:cNvSpPr>
              <a:spLocks noChangeArrowheads="1"/>
            </p:cNvSpPr>
            <p:nvPr/>
          </p:nvSpPr>
          <p:spPr bwMode="auto">
            <a:xfrm>
              <a:off x="872" y="18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1" name="Oval 14"/>
            <p:cNvSpPr>
              <a:spLocks noChangeArrowheads="1"/>
            </p:cNvSpPr>
            <p:nvPr/>
          </p:nvSpPr>
          <p:spPr bwMode="auto">
            <a:xfrm>
              <a:off x="592" y="208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2" name="Oval 15"/>
            <p:cNvSpPr>
              <a:spLocks noChangeArrowheads="1"/>
            </p:cNvSpPr>
            <p:nvPr/>
          </p:nvSpPr>
          <p:spPr bwMode="auto">
            <a:xfrm>
              <a:off x="43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3" name="Oval 16"/>
            <p:cNvSpPr>
              <a:spLocks noChangeArrowheads="1"/>
            </p:cNvSpPr>
            <p:nvPr/>
          </p:nvSpPr>
          <p:spPr bwMode="auto">
            <a:xfrm>
              <a:off x="87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4" name="Oval 17"/>
            <p:cNvSpPr>
              <a:spLocks noChangeArrowheads="1"/>
            </p:cNvSpPr>
            <p:nvPr/>
          </p:nvSpPr>
          <p:spPr bwMode="auto">
            <a:xfrm>
              <a:off x="1344" y="246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5" name="Oval 18"/>
            <p:cNvSpPr>
              <a:spLocks noChangeArrowheads="1"/>
            </p:cNvSpPr>
            <p:nvPr/>
          </p:nvSpPr>
          <p:spPr bwMode="auto">
            <a:xfrm>
              <a:off x="1152" y="200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6" name="Oval 19"/>
            <p:cNvSpPr>
              <a:spLocks noChangeArrowheads="1"/>
            </p:cNvSpPr>
            <p:nvPr/>
          </p:nvSpPr>
          <p:spPr bwMode="auto">
            <a:xfrm>
              <a:off x="1464" y="202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7" name="Oval 20"/>
            <p:cNvSpPr>
              <a:spLocks noChangeArrowheads="1"/>
            </p:cNvSpPr>
            <p:nvPr/>
          </p:nvSpPr>
          <p:spPr bwMode="auto">
            <a:xfrm>
              <a:off x="1456" y="173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8" name="Oval 21"/>
            <p:cNvSpPr>
              <a:spLocks noChangeArrowheads="1"/>
            </p:cNvSpPr>
            <p:nvPr/>
          </p:nvSpPr>
          <p:spPr bwMode="auto">
            <a:xfrm>
              <a:off x="1224" y="129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9" name="Oval 22"/>
            <p:cNvSpPr>
              <a:spLocks noChangeArrowheads="1"/>
            </p:cNvSpPr>
            <p:nvPr/>
          </p:nvSpPr>
          <p:spPr bwMode="auto">
            <a:xfrm>
              <a:off x="1544" y="14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70" name="Text Box 23"/>
            <p:cNvSpPr txBox="1">
              <a:spLocks noChangeArrowheads="1"/>
            </p:cNvSpPr>
            <p:nvPr/>
          </p:nvSpPr>
          <p:spPr bwMode="auto">
            <a:xfrm>
              <a:off x="672" y="120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70771" name="Text Box 24"/>
            <p:cNvSpPr txBox="1">
              <a:spLocks noChangeArrowheads="1"/>
            </p:cNvSpPr>
            <p:nvPr/>
          </p:nvSpPr>
          <p:spPr bwMode="auto">
            <a:xfrm>
              <a:off x="1563" y="132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7</a:t>
              </a:r>
            </a:p>
          </p:txBody>
        </p:sp>
        <p:sp>
          <p:nvSpPr>
            <p:cNvPr id="70772" name="Text Box 25"/>
            <p:cNvSpPr txBox="1">
              <a:spLocks noChangeArrowheads="1"/>
            </p:cNvSpPr>
            <p:nvPr/>
          </p:nvSpPr>
          <p:spPr bwMode="auto">
            <a:xfrm>
              <a:off x="1098" y="119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6</a:t>
              </a:r>
            </a:p>
          </p:txBody>
        </p:sp>
        <p:sp>
          <p:nvSpPr>
            <p:cNvPr id="70773" name="Text Box 26"/>
            <p:cNvSpPr txBox="1">
              <a:spLocks noChangeArrowheads="1"/>
            </p:cNvSpPr>
            <p:nvPr/>
          </p:nvSpPr>
          <p:spPr bwMode="auto">
            <a:xfrm>
              <a:off x="746" y="171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70774" name="Text Box 27"/>
            <p:cNvSpPr txBox="1">
              <a:spLocks noChangeArrowheads="1"/>
            </p:cNvSpPr>
            <p:nvPr/>
          </p:nvSpPr>
          <p:spPr bwMode="auto">
            <a:xfrm>
              <a:off x="443" y="227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70775" name="Text Box 28"/>
            <p:cNvSpPr txBox="1">
              <a:spLocks noChangeArrowheads="1"/>
            </p:cNvSpPr>
            <p:nvPr/>
          </p:nvSpPr>
          <p:spPr bwMode="auto">
            <a:xfrm>
              <a:off x="470" y="1987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70776" name="Text Box 29"/>
            <p:cNvSpPr txBox="1">
              <a:spLocks noChangeArrowheads="1"/>
            </p:cNvSpPr>
            <p:nvPr/>
          </p:nvSpPr>
          <p:spPr bwMode="auto">
            <a:xfrm>
              <a:off x="892" y="226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0777" name="Text Box 30"/>
            <p:cNvSpPr txBox="1">
              <a:spLocks noChangeArrowheads="1"/>
            </p:cNvSpPr>
            <p:nvPr/>
          </p:nvSpPr>
          <p:spPr bwMode="auto">
            <a:xfrm>
              <a:off x="1176" y="191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</a:p>
          </p:txBody>
        </p:sp>
        <p:sp>
          <p:nvSpPr>
            <p:cNvPr id="70778" name="Text Box 31"/>
            <p:cNvSpPr txBox="1">
              <a:spLocks noChangeArrowheads="1"/>
            </p:cNvSpPr>
            <p:nvPr/>
          </p:nvSpPr>
          <p:spPr bwMode="auto">
            <a:xfrm>
              <a:off x="1326" y="164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</a:p>
          </p:txBody>
        </p:sp>
        <p:sp>
          <p:nvSpPr>
            <p:cNvPr id="70779" name="Text Box 32"/>
            <p:cNvSpPr txBox="1">
              <a:spLocks noChangeArrowheads="1"/>
            </p:cNvSpPr>
            <p:nvPr/>
          </p:nvSpPr>
          <p:spPr bwMode="auto">
            <a:xfrm>
              <a:off x="1468" y="1943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</a:p>
          </p:txBody>
        </p:sp>
        <p:sp>
          <p:nvSpPr>
            <p:cNvPr id="70780" name="Text Box 33"/>
            <p:cNvSpPr txBox="1">
              <a:spLocks noChangeArrowheads="1"/>
            </p:cNvSpPr>
            <p:nvPr/>
          </p:nvSpPr>
          <p:spPr bwMode="auto">
            <a:xfrm>
              <a:off x="1362" y="2381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11</a:t>
              </a:r>
            </a:p>
          </p:txBody>
        </p:sp>
      </p:grpSp>
      <p:sp>
        <p:nvSpPr>
          <p:cNvPr id="293922" name="Text Box 34"/>
          <p:cNvSpPr txBox="1">
            <a:spLocks noChangeArrowheads="1"/>
          </p:cNvSpPr>
          <p:nvPr/>
        </p:nvSpPr>
        <p:spPr bwMode="auto">
          <a:xfrm>
            <a:off x="76200" y="20755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5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70667" name="Text Box 35"/>
          <p:cNvSpPr txBox="1">
            <a:spLocks noChangeArrowheads="1"/>
          </p:cNvSpPr>
          <p:nvPr/>
        </p:nvSpPr>
        <p:spPr bwMode="auto">
          <a:xfrm>
            <a:off x="495299" y="20024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0668" name="Text Box 36"/>
          <p:cNvSpPr txBox="1">
            <a:spLocks noChangeArrowheads="1"/>
          </p:cNvSpPr>
          <p:nvPr/>
        </p:nvSpPr>
        <p:spPr bwMode="auto">
          <a:xfrm>
            <a:off x="1308099" y="18881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656507" y="1153958"/>
            <a:ext cx="414109" cy="3288289"/>
            <a:chOff x="1114" y="997"/>
            <a:chExt cx="183" cy="1555"/>
          </a:xfrm>
        </p:grpSpPr>
        <p:sp>
          <p:nvSpPr>
            <p:cNvPr id="70756" name="Line 38"/>
            <p:cNvSpPr>
              <a:spLocks noChangeShapeType="1"/>
            </p:cNvSpPr>
            <p:nvPr/>
          </p:nvSpPr>
          <p:spPr bwMode="auto">
            <a:xfrm>
              <a:off x="1175" y="1184"/>
              <a:ext cx="1" cy="136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757" name="Text Box 39"/>
            <p:cNvSpPr txBox="1">
              <a:spLocks noChangeArrowheads="1"/>
            </p:cNvSpPr>
            <p:nvPr/>
          </p:nvSpPr>
          <p:spPr bwMode="auto">
            <a:xfrm>
              <a:off x="1114" y="997"/>
              <a:ext cx="18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i="1" baseline="-25000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3929" name="Text Box 41"/>
          <p:cNvSpPr txBox="1">
            <a:spLocks noChangeArrowheads="1"/>
          </p:cNvSpPr>
          <p:nvPr/>
        </p:nvSpPr>
        <p:spPr bwMode="auto">
          <a:xfrm>
            <a:off x="2298700" y="11357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9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0" name="Text Box 42"/>
          <p:cNvSpPr txBox="1">
            <a:spLocks noChangeArrowheads="1"/>
          </p:cNvSpPr>
          <p:nvPr/>
        </p:nvSpPr>
        <p:spPr bwMode="auto">
          <a:xfrm>
            <a:off x="3556000" y="20882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7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1" name="Text Box 43"/>
          <p:cNvSpPr txBox="1">
            <a:spLocks noChangeArrowheads="1"/>
          </p:cNvSpPr>
          <p:nvPr/>
        </p:nvSpPr>
        <p:spPr bwMode="auto">
          <a:xfrm>
            <a:off x="3536950" y="27740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3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2" name="Text Box 44"/>
          <p:cNvSpPr txBox="1">
            <a:spLocks noChangeArrowheads="1"/>
          </p:cNvSpPr>
          <p:nvPr/>
        </p:nvSpPr>
        <p:spPr bwMode="auto">
          <a:xfrm>
            <a:off x="2209800" y="3339188"/>
            <a:ext cx="4955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10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3" name="Text Box 45"/>
          <p:cNvSpPr txBox="1">
            <a:spLocks noChangeArrowheads="1"/>
          </p:cNvSpPr>
          <p:nvPr/>
        </p:nvSpPr>
        <p:spPr bwMode="auto">
          <a:xfrm>
            <a:off x="3562350" y="35868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6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4" name="Text Box 46"/>
          <p:cNvSpPr txBox="1">
            <a:spLocks noChangeArrowheads="1"/>
          </p:cNvSpPr>
          <p:nvPr/>
        </p:nvSpPr>
        <p:spPr bwMode="auto">
          <a:xfrm>
            <a:off x="889000" y="44631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4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5" name="Text Box 47"/>
          <p:cNvSpPr txBox="1">
            <a:spLocks noChangeArrowheads="1"/>
          </p:cNvSpPr>
          <p:nvPr/>
        </p:nvSpPr>
        <p:spPr bwMode="auto">
          <a:xfrm>
            <a:off x="101600" y="35296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8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6" name="Text Box 48"/>
          <p:cNvSpPr txBox="1">
            <a:spLocks noChangeArrowheads="1"/>
          </p:cNvSpPr>
          <p:nvPr/>
        </p:nvSpPr>
        <p:spPr bwMode="auto">
          <a:xfrm>
            <a:off x="101600" y="27422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2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grpSp>
        <p:nvGrpSpPr>
          <p:cNvPr id="4" name="Group 129"/>
          <p:cNvGrpSpPr/>
          <p:nvPr/>
        </p:nvGrpSpPr>
        <p:grpSpPr>
          <a:xfrm>
            <a:off x="5918200" y="3221038"/>
            <a:ext cx="520700" cy="366712"/>
            <a:chOff x="5918200" y="3221038"/>
            <a:chExt cx="520700" cy="366712"/>
          </a:xfrm>
        </p:grpSpPr>
        <p:sp>
          <p:nvSpPr>
            <p:cNvPr id="293937" name="Oval 49"/>
            <p:cNvSpPr>
              <a:spLocks noChangeArrowheads="1"/>
            </p:cNvSpPr>
            <p:nvPr/>
          </p:nvSpPr>
          <p:spPr bwMode="auto">
            <a:xfrm>
              <a:off x="5918200" y="327818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38" name="Text Box 50"/>
            <p:cNvSpPr txBox="1">
              <a:spLocks noChangeArrowheads="1"/>
            </p:cNvSpPr>
            <p:nvPr/>
          </p:nvSpPr>
          <p:spPr bwMode="auto">
            <a:xfrm>
              <a:off x="6022975" y="32210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93961" name="AutoShape 73"/>
          <p:cNvCxnSpPr>
            <a:cxnSpLocks noChangeShapeType="1"/>
            <a:stCxn id="293943" idx="5"/>
            <a:endCxn id="293950" idx="0"/>
          </p:cNvCxnSpPr>
          <p:nvPr/>
        </p:nvCxnSpPr>
        <p:spPr bwMode="auto">
          <a:xfrm>
            <a:off x="8375650" y="4700588"/>
            <a:ext cx="222250" cy="450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5" name="Group 130"/>
          <p:cNvGrpSpPr/>
          <p:nvPr/>
        </p:nvGrpSpPr>
        <p:grpSpPr>
          <a:xfrm>
            <a:off x="4718050" y="3538538"/>
            <a:ext cx="1276350" cy="614363"/>
            <a:chOff x="4718050" y="3538538"/>
            <a:chExt cx="1276350" cy="614363"/>
          </a:xfrm>
        </p:grpSpPr>
        <p:sp>
          <p:nvSpPr>
            <p:cNvPr id="293939" name="Oval 51"/>
            <p:cNvSpPr>
              <a:spLocks noChangeArrowheads="1"/>
            </p:cNvSpPr>
            <p:nvPr/>
          </p:nvSpPr>
          <p:spPr bwMode="auto">
            <a:xfrm>
              <a:off x="4718050" y="38433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1" name="AutoShape 53"/>
            <p:cNvCxnSpPr>
              <a:cxnSpLocks noChangeShapeType="1"/>
              <a:stCxn id="293937" idx="3"/>
              <a:endCxn id="293939" idx="0"/>
            </p:cNvCxnSpPr>
            <p:nvPr/>
          </p:nvCxnSpPr>
          <p:spPr bwMode="auto">
            <a:xfrm flipH="1">
              <a:off x="4978400" y="3538538"/>
              <a:ext cx="1016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2" name="Text Box 84"/>
            <p:cNvSpPr txBox="1">
              <a:spLocks noChangeArrowheads="1"/>
            </p:cNvSpPr>
            <p:nvPr/>
          </p:nvSpPr>
          <p:spPr bwMode="auto">
            <a:xfrm>
              <a:off x="4810125" y="3786189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131"/>
          <p:cNvGrpSpPr/>
          <p:nvPr/>
        </p:nvGrpSpPr>
        <p:grpSpPr>
          <a:xfrm>
            <a:off x="6362700" y="3538538"/>
            <a:ext cx="1333500" cy="595312"/>
            <a:chOff x="6362700" y="3538538"/>
            <a:chExt cx="1333500" cy="595312"/>
          </a:xfrm>
        </p:grpSpPr>
        <p:sp>
          <p:nvSpPr>
            <p:cNvPr id="293940" name="Oval 52"/>
            <p:cNvSpPr>
              <a:spLocks noChangeArrowheads="1"/>
            </p:cNvSpPr>
            <p:nvPr/>
          </p:nvSpPr>
          <p:spPr bwMode="auto">
            <a:xfrm>
              <a:off x="7175500" y="3817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2" name="AutoShape 54"/>
            <p:cNvCxnSpPr>
              <a:cxnSpLocks noChangeShapeType="1"/>
              <a:stCxn id="293937" idx="5"/>
              <a:endCxn id="293940" idx="0"/>
            </p:cNvCxnSpPr>
            <p:nvPr/>
          </p:nvCxnSpPr>
          <p:spPr bwMode="auto">
            <a:xfrm>
              <a:off x="6362700" y="3538538"/>
              <a:ext cx="1073150" cy="279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3" name="Text Box 85"/>
            <p:cNvSpPr txBox="1">
              <a:spLocks noChangeArrowheads="1"/>
            </p:cNvSpPr>
            <p:nvPr/>
          </p:nvSpPr>
          <p:spPr bwMode="auto">
            <a:xfrm>
              <a:off x="7273925" y="37671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134"/>
          <p:cNvGrpSpPr/>
          <p:nvPr/>
        </p:nvGrpSpPr>
        <p:grpSpPr>
          <a:xfrm>
            <a:off x="4032250" y="4103688"/>
            <a:ext cx="762000" cy="652462"/>
            <a:chOff x="4032250" y="4103688"/>
            <a:chExt cx="762000" cy="652462"/>
          </a:xfrm>
        </p:grpSpPr>
        <p:sp>
          <p:nvSpPr>
            <p:cNvPr id="293946" name="Oval 58"/>
            <p:cNvSpPr>
              <a:spLocks noChangeArrowheads="1"/>
            </p:cNvSpPr>
            <p:nvPr/>
          </p:nvSpPr>
          <p:spPr bwMode="auto">
            <a:xfrm>
              <a:off x="40322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4" name="AutoShape 66"/>
            <p:cNvCxnSpPr>
              <a:cxnSpLocks noChangeShapeType="1"/>
              <a:stCxn id="293939" idx="3"/>
              <a:endCxn id="293946" idx="0"/>
            </p:cNvCxnSpPr>
            <p:nvPr/>
          </p:nvCxnSpPr>
          <p:spPr bwMode="auto">
            <a:xfrm flipH="1">
              <a:off x="4292600" y="4103688"/>
              <a:ext cx="501650" cy="3365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4" name="Text Box 86"/>
            <p:cNvSpPr txBox="1">
              <a:spLocks noChangeArrowheads="1"/>
            </p:cNvSpPr>
            <p:nvPr/>
          </p:nvSpPr>
          <p:spPr bwMode="auto">
            <a:xfrm>
              <a:off x="41243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136"/>
          <p:cNvGrpSpPr/>
          <p:nvPr/>
        </p:nvGrpSpPr>
        <p:grpSpPr>
          <a:xfrm>
            <a:off x="5162550" y="4103688"/>
            <a:ext cx="711200" cy="652462"/>
            <a:chOff x="5162550" y="4103688"/>
            <a:chExt cx="711200" cy="652462"/>
          </a:xfrm>
        </p:grpSpPr>
        <p:sp>
          <p:nvSpPr>
            <p:cNvPr id="293945" name="Oval 57"/>
            <p:cNvSpPr>
              <a:spLocks noChangeArrowheads="1"/>
            </p:cNvSpPr>
            <p:nvPr/>
          </p:nvSpPr>
          <p:spPr bwMode="auto">
            <a:xfrm>
              <a:off x="53530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5" name="AutoShape 67"/>
            <p:cNvCxnSpPr>
              <a:cxnSpLocks noChangeShapeType="1"/>
              <a:stCxn id="293939" idx="5"/>
              <a:endCxn id="293945" idx="1"/>
            </p:cNvCxnSpPr>
            <p:nvPr/>
          </p:nvCxnSpPr>
          <p:spPr bwMode="auto">
            <a:xfrm>
              <a:off x="5162550" y="4103688"/>
              <a:ext cx="26670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5" name="Text Box 87"/>
            <p:cNvSpPr txBox="1">
              <a:spLocks noChangeArrowheads="1"/>
            </p:cNvSpPr>
            <p:nvPr/>
          </p:nvSpPr>
          <p:spPr bwMode="auto">
            <a:xfrm>
              <a:off x="54578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" name="Group 139"/>
          <p:cNvGrpSpPr/>
          <p:nvPr/>
        </p:nvGrpSpPr>
        <p:grpSpPr>
          <a:xfrm>
            <a:off x="6584950" y="4078288"/>
            <a:ext cx="666750" cy="680482"/>
            <a:chOff x="6584950" y="4078288"/>
            <a:chExt cx="666750" cy="680482"/>
          </a:xfrm>
        </p:grpSpPr>
        <p:sp>
          <p:nvSpPr>
            <p:cNvPr id="293944" name="Oval 56"/>
            <p:cNvSpPr>
              <a:spLocks noChangeArrowheads="1"/>
            </p:cNvSpPr>
            <p:nvPr/>
          </p:nvSpPr>
          <p:spPr bwMode="auto">
            <a:xfrm>
              <a:off x="6584950" y="4452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0" name="Group 138"/>
            <p:cNvGrpSpPr/>
            <p:nvPr/>
          </p:nvGrpSpPr>
          <p:grpSpPr>
            <a:xfrm>
              <a:off x="6677025" y="4078288"/>
              <a:ext cx="574675" cy="680482"/>
              <a:chOff x="6677025" y="4078288"/>
              <a:chExt cx="574675" cy="680482"/>
            </a:xfrm>
          </p:grpSpPr>
          <p:cxnSp>
            <p:nvCxnSpPr>
              <p:cNvPr id="293956" name="AutoShape 68"/>
              <p:cNvCxnSpPr>
                <a:cxnSpLocks noChangeShapeType="1"/>
                <a:stCxn id="293940" idx="3"/>
                <a:endCxn id="293944" idx="0"/>
              </p:cNvCxnSpPr>
              <p:nvPr/>
            </p:nvCxnSpPr>
            <p:spPr bwMode="auto">
              <a:xfrm flipH="1">
                <a:off x="6845300" y="4078288"/>
                <a:ext cx="406400" cy="3746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6" name="Text Box 88"/>
              <p:cNvSpPr txBox="1">
                <a:spLocks noChangeArrowheads="1"/>
              </p:cNvSpPr>
              <p:nvPr/>
            </p:nvSpPr>
            <p:spPr bwMode="auto">
              <a:xfrm>
                <a:off x="66770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1" name="Group 133"/>
          <p:cNvGrpSpPr/>
          <p:nvPr/>
        </p:nvGrpSpPr>
        <p:grpSpPr>
          <a:xfrm>
            <a:off x="7620000" y="4078288"/>
            <a:ext cx="831850" cy="680482"/>
            <a:chOff x="7620000" y="4078288"/>
            <a:chExt cx="831850" cy="680482"/>
          </a:xfrm>
        </p:grpSpPr>
        <p:sp>
          <p:nvSpPr>
            <p:cNvPr id="293943" name="Oval 55"/>
            <p:cNvSpPr>
              <a:spLocks noChangeArrowheads="1"/>
            </p:cNvSpPr>
            <p:nvPr/>
          </p:nvSpPr>
          <p:spPr bwMode="auto">
            <a:xfrm>
              <a:off x="79311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2" name="Group 132"/>
            <p:cNvGrpSpPr/>
            <p:nvPr/>
          </p:nvGrpSpPr>
          <p:grpSpPr>
            <a:xfrm>
              <a:off x="7620000" y="4078288"/>
              <a:ext cx="769720" cy="680482"/>
              <a:chOff x="7620000" y="4078288"/>
              <a:chExt cx="769720" cy="680482"/>
            </a:xfrm>
          </p:grpSpPr>
          <p:cxnSp>
            <p:nvCxnSpPr>
              <p:cNvPr id="293957" name="AutoShape 69"/>
              <p:cNvCxnSpPr>
                <a:cxnSpLocks noChangeShapeType="1"/>
                <a:stCxn id="293940" idx="5"/>
                <a:endCxn id="293943" idx="0"/>
              </p:cNvCxnSpPr>
              <p:nvPr/>
            </p:nvCxnSpPr>
            <p:spPr bwMode="auto">
              <a:xfrm>
                <a:off x="7620000" y="4078288"/>
                <a:ext cx="571500" cy="3619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7" name="Text Box 89"/>
              <p:cNvSpPr txBox="1">
                <a:spLocks noChangeArrowheads="1"/>
              </p:cNvSpPr>
              <p:nvPr/>
            </p:nvSpPr>
            <p:spPr bwMode="auto">
              <a:xfrm>
                <a:off x="80359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3" name="Group 143"/>
          <p:cNvGrpSpPr/>
          <p:nvPr/>
        </p:nvGrpSpPr>
        <p:grpSpPr>
          <a:xfrm>
            <a:off x="3302000" y="4700588"/>
            <a:ext cx="952500" cy="1522412"/>
            <a:chOff x="3302000" y="4700588"/>
            <a:chExt cx="952500" cy="1522412"/>
          </a:xfrm>
        </p:grpSpPr>
        <p:sp>
          <p:nvSpPr>
            <p:cNvPr id="293947" name="Oval 59"/>
            <p:cNvSpPr>
              <a:spLocks noChangeArrowheads="1"/>
            </p:cNvSpPr>
            <p:nvPr/>
          </p:nvSpPr>
          <p:spPr bwMode="auto">
            <a:xfrm>
              <a:off x="353060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48" name="Text Box 60"/>
            <p:cNvSpPr txBox="1">
              <a:spLocks noChangeArrowheads="1"/>
            </p:cNvSpPr>
            <p:nvPr/>
          </p:nvSpPr>
          <p:spPr bwMode="auto">
            <a:xfrm>
              <a:off x="3622675" y="509428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14" name="Group 63"/>
            <p:cNvGrpSpPr>
              <a:grpSpLocks/>
            </p:cNvGrpSpPr>
            <p:nvPr/>
          </p:nvGrpSpPr>
          <p:grpSpPr bwMode="auto">
            <a:xfrm>
              <a:off x="3302000" y="5856288"/>
              <a:ext cx="330200" cy="366712"/>
              <a:chOff x="2040" y="3676"/>
              <a:chExt cx="208" cy="231"/>
            </a:xfrm>
          </p:grpSpPr>
          <p:sp>
            <p:nvSpPr>
              <p:cNvPr id="70754" name="Text Box 64"/>
              <p:cNvSpPr txBox="1">
                <a:spLocks noChangeArrowheads="1"/>
              </p:cNvSpPr>
              <p:nvPr/>
            </p:nvSpPr>
            <p:spPr bwMode="auto">
              <a:xfrm>
                <a:off x="204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0755" name="Rectangle 65"/>
              <p:cNvSpPr>
                <a:spLocks noChangeArrowheads="1"/>
              </p:cNvSpPr>
              <p:nvPr/>
            </p:nvSpPr>
            <p:spPr bwMode="auto">
              <a:xfrm>
                <a:off x="20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293964" name="AutoShape 76"/>
            <p:cNvCxnSpPr>
              <a:cxnSpLocks noChangeShapeType="1"/>
              <a:stCxn id="293946" idx="3"/>
              <a:endCxn id="293947" idx="0"/>
            </p:cNvCxnSpPr>
            <p:nvPr/>
          </p:nvCxnSpPr>
          <p:spPr bwMode="auto">
            <a:xfrm flipH="1">
              <a:off x="3790950" y="4700588"/>
              <a:ext cx="3175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6" name="AutoShape 78"/>
            <p:cNvCxnSpPr>
              <a:cxnSpLocks noChangeShapeType="1"/>
              <a:stCxn id="293947" idx="5"/>
              <a:endCxn id="70752" idx="0"/>
            </p:cNvCxnSpPr>
            <p:nvPr/>
          </p:nvCxnSpPr>
          <p:spPr bwMode="auto">
            <a:xfrm>
              <a:off x="3975100" y="5411788"/>
              <a:ext cx="1143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7" name="AutoShape 79"/>
            <p:cNvCxnSpPr>
              <a:cxnSpLocks noChangeShapeType="1"/>
              <a:stCxn id="293947" idx="3"/>
              <a:endCxn id="70755" idx="0"/>
            </p:cNvCxnSpPr>
            <p:nvPr/>
          </p:nvCxnSpPr>
          <p:spPr bwMode="auto">
            <a:xfrm flipH="1">
              <a:off x="3467100" y="5411788"/>
              <a:ext cx="1397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5" name="Group 92"/>
            <p:cNvGrpSpPr>
              <a:grpSpLocks/>
            </p:cNvGrpSpPr>
            <p:nvPr/>
          </p:nvGrpSpPr>
          <p:grpSpPr bwMode="auto">
            <a:xfrm>
              <a:off x="3924300" y="5856288"/>
              <a:ext cx="330200" cy="366712"/>
              <a:chOff x="2416" y="3676"/>
              <a:chExt cx="208" cy="231"/>
            </a:xfrm>
          </p:grpSpPr>
          <p:sp>
            <p:nvSpPr>
              <p:cNvPr id="70752" name="Rectangle 93"/>
              <p:cNvSpPr>
                <a:spLocks noChangeArrowheads="1"/>
              </p:cNvSpPr>
              <p:nvPr/>
            </p:nvSpPr>
            <p:spPr bwMode="auto">
              <a:xfrm>
                <a:off x="241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3" name="Text Box 94"/>
              <p:cNvSpPr txBox="1">
                <a:spLocks noChangeArrowheads="1"/>
              </p:cNvSpPr>
              <p:nvPr/>
            </p:nvSpPr>
            <p:spPr bwMode="auto">
              <a:xfrm>
                <a:off x="243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</p:grpSp>
      </p:grpSp>
      <p:grpSp>
        <p:nvGrpSpPr>
          <p:cNvPr id="16" name="Group 135"/>
          <p:cNvGrpSpPr/>
          <p:nvPr/>
        </p:nvGrpSpPr>
        <p:grpSpPr>
          <a:xfrm>
            <a:off x="4457700" y="4700588"/>
            <a:ext cx="330200" cy="798512"/>
            <a:chOff x="4457700" y="4700588"/>
            <a:chExt cx="330200" cy="798512"/>
          </a:xfrm>
        </p:grpSpPr>
        <p:cxnSp>
          <p:nvCxnSpPr>
            <p:cNvPr id="293965" name="AutoShape 77"/>
            <p:cNvCxnSpPr>
              <a:cxnSpLocks noChangeShapeType="1"/>
              <a:stCxn id="293946" idx="5"/>
              <a:endCxn id="70750" idx="0"/>
            </p:cNvCxnSpPr>
            <p:nvPr/>
          </p:nvCxnSpPr>
          <p:spPr bwMode="auto">
            <a:xfrm>
              <a:off x="4476750" y="47005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95"/>
            <p:cNvGrpSpPr>
              <a:grpSpLocks/>
            </p:cNvGrpSpPr>
            <p:nvPr/>
          </p:nvGrpSpPr>
          <p:grpSpPr bwMode="auto">
            <a:xfrm>
              <a:off x="4457700" y="5132388"/>
              <a:ext cx="330200" cy="366712"/>
              <a:chOff x="2760" y="3220"/>
              <a:chExt cx="208" cy="231"/>
            </a:xfrm>
          </p:grpSpPr>
          <p:sp>
            <p:nvSpPr>
              <p:cNvPr id="70750" name="Rectangle 96"/>
              <p:cNvSpPr>
                <a:spLocks noChangeArrowheads="1"/>
              </p:cNvSpPr>
              <p:nvPr/>
            </p:nvSpPr>
            <p:spPr bwMode="auto">
              <a:xfrm>
                <a:off x="2760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1" name="Text Box 97"/>
              <p:cNvSpPr txBox="1">
                <a:spLocks noChangeArrowheads="1"/>
              </p:cNvSpPr>
              <p:nvPr/>
            </p:nvSpPr>
            <p:spPr bwMode="auto">
              <a:xfrm>
                <a:off x="2770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</p:grpSp>
      </p:grpSp>
      <p:grpSp>
        <p:nvGrpSpPr>
          <p:cNvPr id="18" name="Group 137"/>
          <p:cNvGrpSpPr/>
          <p:nvPr/>
        </p:nvGrpSpPr>
        <p:grpSpPr>
          <a:xfrm>
            <a:off x="5130800" y="4700588"/>
            <a:ext cx="914400" cy="798512"/>
            <a:chOff x="5130800" y="4700588"/>
            <a:chExt cx="914400" cy="798512"/>
          </a:xfrm>
        </p:grpSpPr>
        <p:cxnSp>
          <p:nvCxnSpPr>
            <p:cNvPr id="293962" name="AutoShape 74"/>
            <p:cNvCxnSpPr>
              <a:cxnSpLocks noChangeShapeType="1"/>
              <a:stCxn id="293945" idx="5"/>
              <a:endCxn id="70746" idx="0"/>
            </p:cNvCxnSpPr>
            <p:nvPr/>
          </p:nvCxnSpPr>
          <p:spPr bwMode="auto">
            <a:xfrm>
              <a:off x="5797550" y="4700588"/>
              <a:ext cx="825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3" name="AutoShape 75"/>
            <p:cNvCxnSpPr>
              <a:cxnSpLocks noChangeShapeType="1"/>
              <a:stCxn id="293945" idx="3"/>
              <a:endCxn id="70748" idx="0"/>
            </p:cNvCxnSpPr>
            <p:nvPr/>
          </p:nvCxnSpPr>
          <p:spPr bwMode="auto">
            <a:xfrm flipH="1">
              <a:off x="52959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" name="Group 98"/>
            <p:cNvGrpSpPr>
              <a:grpSpLocks/>
            </p:cNvGrpSpPr>
            <p:nvPr/>
          </p:nvGrpSpPr>
          <p:grpSpPr bwMode="auto">
            <a:xfrm>
              <a:off x="5130800" y="5132388"/>
              <a:ext cx="330200" cy="366712"/>
              <a:chOff x="3184" y="3220"/>
              <a:chExt cx="208" cy="231"/>
            </a:xfrm>
          </p:grpSpPr>
          <p:sp>
            <p:nvSpPr>
              <p:cNvPr id="70748" name="Rectangle 99"/>
              <p:cNvSpPr>
                <a:spLocks noChangeArrowheads="1"/>
              </p:cNvSpPr>
              <p:nvPr/>
            </p:nvSpPr>
            <p:spPr bwMode="auto">
              <a:xfrm>
                <a:off x="3184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9" name="Text Box 100"/>
              <p:cNvSpPr txBox="1">
                <a:spLocks noChangeArrowheads="1"/>
              </p:cNvSpPr>
              <p:nvPr/>
            </p:nvSpPr>
            <p:spPr bwMode="auto">
              <a:xfrm>
                <a:off x="3198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5</a:t>
                </a:r>
              </a:p>
            </p:txBody>
          </p:sp>
        </p:grpSp>
        <p:grpSp>
          <p:nvGrpSpPr>
            <p:cNvPr id="20" name="Group 101"/>
            <p:cNvGrpSpPr>
              <a:grpSpLocks/>
            </p:cNvGrpSpPr>
            <p:nvPr/>
          </p:nvGrpSpPr>
          <p:grpSpPr bwMode="auto">
            <a:xfrm>
              <a:off x="5715000" y="5132388"/>
              <a:ext cx="330200" cy="366712"/>
              <a:chOff x="3552" y="3220"/>
              <a:chExt cx="208" cy="231"/>
            </a:xfrm>
          </p:grpSpPr>
          <p:sp>
            <p:nvSpPr>
              <p:cNvPr id="70746" name="Rectangle 102"/>
              <p:cNvSpPr>
                <a:spLocks noChangeArrowheads="1"/>
              </p:cNvSpPr>
              <p:nvPr/>
            </p:nvSpPr>
            <p:spPr bwMode="auto">
              <a:xfrm>
                <a:off x="35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7" name="Text Box 103"/>
              <p:cNvSpPr txBox="1">
                <a:spLocks noChangeArrowheads="1"/>
              </p:cNvSpPr>
              <p:nvPr/>
            </p:nvSpPr>
            <p:spPr bwMode="auto">
              <a:xfrm>
                <a:off x="3566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</p:grpSp>
      </p:grpSp>
      <p:grpSp>
        <p:nvGrpSpPr>
          <p:cNvPr id="21" name="Group 140"/>
          <p:cNvGrpSpPr/>
          <p:nvPr/>
        </p:nvGrpSpPr>
        <p:grpSpPr>
          <a:xfrm>
            <a:off x="6315075" y="4713288"/>
            <a:ext cx="412750" cy="785812"/>
            <a:chOff x="6315075" y="4713288"/>
            <a:chExt cx="412750" cy="785812"/>
          </a:xfrm>
        </p:grpSpPr>
        <p:cxnSp>
          <p:nvCxnSpPr>
            <p:cNvPr id="293958" name="AutoShape 70"/>
            <p:cNvCxnSpPr>
              <a:cxnSpLocks noChangeShapeType="1"/>
              <a:stCxn id="293944" idx="3"/>
              <a:endCxn id="70744" idx="0"/>
            </p:cNvCxnSpPr>
            <p:nvPr/>
          </p:nvCxnSpPr>
          <p:spPr bwMode="auto">
            <a:xfrm flipH="1">
              <a:off x="6515100" y="4713288"/>
              <a:ext cx="1460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2" name="Group 104"/>
            <p:cNvGrpSpPr>
              <a:grpSpLocks/>
            </p:cNvGrpSpPr>
            <p:nvPr/>
          </p:nvGrpSpPr>
          <p:grpSpPr bwMode="auto">
            <a:xfrm>
              <a:off x="6315075" y="5132388"/>
              <a:ext cx="412750" cy="366712"/>
              <a:chOff x="3930" y="3220"/>
              <a:chExt cx="260" cy="231"/>
            </a:xfrm>
          </p:grpSpPr>
          <p:sp>
            <p:nvSpPr>
              <p:cNvPr id="70744" name="Rectangle 105"/>
              <p:cNvSpPr>
                <a:spLocks noChangeArrowheads="1"/>
              </p:cNvSpPr>
              <p:nvPr/>
            </p:nvSpPr>
            <p:spPr bwMode="auto">
              <a:xfrm>
                <a:off x="39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5" name="Text Box 106"/>
              <p:cNvSpPr txBox="1">
                <a:spLocks noChangeArrowheads="1"/>
              </p:cNvSpPr>
              <p:nvPr/>
            </p:nvSpPr>
            <p:spPr bwMode="auto">
              <a:xfrm>
                <a:off x="3930" y="3220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11</a:t>
                </a:r>
              </a:p>
            </p:txBody>
          </p:sp>
        </p:grpSp>
      </p:grpSp>
      <p:grpSp>
        <p:nvGrpSpPr>
          <p:cNvPr id="23" name="Group 144"/>
          <p:cNvGrpSpPr/>
          <p:nvPr/>
        </p:nvGrpSpPr>
        <p:grpSpPr>
          <a:xfrm>
            <a:off x="6705600" y="4713288"/>
            <a:ext cx="968375" cy="1509712"/>
            <a:chOff x="6705600" y="4713288"/>
            <a:chExt cx="968375" cy="1509712"/>
          </a:xfrm>
        </p:grpSpPr>
        <p:sp>
          <p:nvSpPr>
            <p:cNvPr id="293949" name="Oval 61"/>
            <p:cNvSpPr>
              <a:spLocks noChangeArrowheads="1"/>
            </p:cNvSpPr>
            <p:nvPr/>
          </p:nvSpPr>
          <p:spPr bwMode="auto">
            <a:xfrm>
              <a:off x="6940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9" name="AutoShape 71"/>
            <p:cNvCxnSpPr>
              <a:cxnSpLocks noChangeShapeType="1"/>
              <a:stCxn id="293944" idx="5"/>
              <a:endCxn id="293949" idx="0"/>
            </p:cNvCxnSpPr>
            <p:nvPr/>
          </p:nvCxnSpPr>
          <p:spPr bwMode="auto">
            <a:xfrm>
              <a:off x="7029450" y="4713288"/>
              <a:ext cx="1714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8" name="AutoShape 80"/>
            <p:cNvCxnSpPr>
              <a:cxnSpLocks noChangeShapeType="1"/>
              <a:stCxn id="293949" idx="5"/>
              <a:endCxn id="70740" idx="0"/>
            </p:cNvCxnSpPr>
            <p:nvPr/>
          </p:nvCxnSpPr>
          <p:spPr bwMode="auto">
            <a:xfrm>
              <a:off x="738505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1" name="AutoShape 83"/>
            <p:cNvCxnSpPr>
              <a:cxnSpLocks noChangeShapeType="1"/>
              <a:stCxn id="293949" idx="3"/>
              <a:endCxn id="70742" idx="0"/>
            </p:cNvCxnSpPr>
            <p:nvPr/>
          </p:nvCxnSpPr>
          <p:spPr bwMode="auto">
            <a:xfrm flipH="1">
              <a:off x="6870700" y="54117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9" name="Text Box 91"/>
            <p:cNvSpPr txBox="1">
              <a:spLocks noChangeArrowheads="1"/>
            </p:cNvSpPr>
            <p:nvPr/>
          </p:nvSpPr>
          <p:spPr bwMode="auto">
            <a:xfrm>
              <a:off x="7000875" y="5100638"/>
              <a:ext cx="4000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4" name="Group 107"/>
            <p:cNvGrpSpPr>
              <a:grpSpLocks/>
            </p:cNvGrpSpPr>
            <p:nvPr/>
          </p:nvGrpSpPr>
          <p:grpSpPr bwMode="auto">
            <a:xfrm>
              <a:off x="6705600" y="5856288"/>
              <a:ext cx="330200" cy="366712"/>
              <a:chOff x="4176" y="3676"/>
              <a:chExt cx="208" cy="231"/>
            </a:xfrm>
          </p:grpSpPr>
          <p:sp>
            <p:nvSpPr>
              <p:cNvPr id="70742" name="Rectangle 108"/>
              <p:cNvSpPr>
                <a:spLocks noChangeArrowheads="1"/>
              </p:cNvSpPr>
              <p:nvPr/>
            </p:nvSpPr>
            <p:spPr bwMode="auto">
              <a:xfrm>
                <a:off x="417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3" name="Text Box 109"/>
              <p:cNvSpPr txBox="1">
                <a:spLocks noChangeArrowheads="1"/>
              </p:cNvSpPr>
              <p:nvPr/>
            </p:nvSpPr>
            <p:spPr bwMode="auto">
              <a:xfrm>
                <a:off x="418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9</a:t>
                </a:r>
              </a:p>
            </p:txBody>
          </p:sp>
        </p:grpSp>
        <p:grpSp>
          <p:nvGrpSpPr>
            <p:cNvPr id="25" name="Group 110"/>
            <p:cNvGrpSpPr>
              <a:grpSpLocks/>
            </p:cNvGrpSpPr>
            <p:nvPr/>
          </p:nvGrpSpPr>
          <p:grpSpPr bwMode="auto">
            <a:xfrm>
              <a:off x="7261225" y="5856288"/>
              <a:ext cx="412750" cy="366712"/>
              <a:chOff x="4518" y="3676"/>
              <a:chExt cx="260" cy="231"/>
            </a:xfrm>
          </p:grpSpPr>
          <p:sp>
            <p:nvSpPr>
              <p:cNvPr id="70740" name="Rectangle 111"/>
              <p:cNvSpPr>
                <a:spLocks noChangeArrowheads="1"/>
              </p:cNvSpPr>
              <p:nvPr/>
            </p:nvSpPr>
            <p:spPr bwMode="auto">
              <a:xfrm>
                <a:off x="4552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1" name="Text Box 112"/>
              <p:cNvSpPr txBox="1">
                <a:spLocks noChangeArrowheads="1"/>
              </p:cNvSpPr>
              <p:nvPr/>
            </p:nvSpPr>
            <p:spPr bwMode="auto">
              <a:xfrm>
                <a:off x="4518" y="3676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10</a:t>
                </a:r>
              </a:p>
            </p:txBody>
          </p:sp>
        </p:grpSp>
      </p:grpSp>
      <p:grpSp>
        <p:nvGrpSpPr>
          <p:cNvPr id="26" name="Group 142"/>
          <p:cNvGrpSpPr/>
          <p:nvPr/>
        </p:nvGrpSpPr>
        <p:grpSpPr>
          <a:xfrm>
            <a:off x="7708900" y="4700588"/>
            <a:ext cx="330200" cy="798512"/>
            <a:chOff x="7708900" y="4700588"/>
            <a:chExt cx="330200" cy="798512"/>
          </a:xfrm>
        </p:grpSpPr>
        <p:cxnSp>
          <p:nvCxnSpPr>
            <p:cNvPr id="293960" name="AutoShape 72"/>
            <p:cNvCxnSpPr>
              <a:cxnSpLocks noChangeShapeType="1"/>
              <a:stCxn id="293943" idx="3"/>
              <a:endCxn id="70738" idx="0"/>
            </p:cNvCxnSpPr>
            <p:nvPr/>
          </p:nvCxnSpPr>
          <p:spPr bwMode="auto">
            <a:xfrm flipH="1">
              <a:off x="78740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7" name="Group 113"/>
            <p:cNvGrpSpPr>
              <a:grpSpLocks/>
            </p:cNvGrpSpPr>
            <p:nvPr/>
          </p:nvGrpSpPr>
          <p:grpSpPr bwMode="auto">
            <a:xfrm>
              <a:off x="7708900" y="5132388"/>
              <a:ext cx="330200" cy="366712"/>
              <a:chOff x="4808" y="3220"/>
              <a:chExt cx="208" cy="231"/>
            </a:xfrm>
          </p:grpSpPr>
          <p:sp>
            <p:nvSpPr>
              <p:cNvPr id="70738" name="Rectangle 114"/>
              <p:cNvSpPr>
                <a:spLocks noChangeArrowheads="1"/>
              </p:cNvSpPr>
              <p:nvPr/>
            </p:nvSpPr>
            <p:spPr bwMode="auto">
              <a:xfrm>
                <a:off x="4808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9" name="Text Box 115"/>
              <p:cNvSpPr txBox="1">
                <a:spLocks noChangeArrowheads="1"/>
              </p:cNvSpPr>
              <p:nvPr/>
            </p:nvSpPr>
            <p:spPr bwMode="auto">
              <a:xfrm>
                <a:off x="4822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8</a:t>
                </a:r>
              </a:p>
            </p:txBody>
          </p:sp>
        </p:grpSp>
      </p:grpSp>
      <p:grpSp>
        <p:nvGrpSpPr>
          <p:cNvPr id="28" name="Group 145"/>
          <p:cNvGrpSpPr/>
          <p:nvPr/>
        </p:nvGrpSpPr>
        <p:grpSpPr>
          <a:xfrm>
            <a:off x="8153400" y="5100638"/>
            <a:ext cx="901700" cy="1122362"/>
            <a:chOff x="8153400" y="5100638"/>
            <a:chExt cx="901700" cy="1122362"/>
          </a:xfrm>
        </p:grpSpPr>
        <p:sp>
          <p:nvSpPr>
            <p:cNvPr id="293950" name="Oval 62"/>
            <p:cNvSpPr>
              <a:spLocks noChangeArrowheads="1"/>
            </p:cNvSpPr>
            <p:nvPr/>
          </p:nvSpPr>
          <p:spPr bwMode="auto">
            <a:xfrm>
              <a:off x="8337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69" name="AutoShape 81"/>
            <p:cNvCxnSpPr>
              <a:cxnSpLocks noChangeShapeType="1"/>
              <a:stCxn id="293950" idx="5"/>
              <a:endCxn id="70734" idx="0"/>
            </p:cNvCxnSpPr>
            <p:nvPr/>
          </p:nvCxnSpPr>
          <p:spPr bwMode="auto">
            <a:xfrm>
              <a:off x="8782050" y="5411788"/>
              <a:ext cx="1079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0" name="AutoShape 82"/>
            <p:cNvCxnSpPr>
              <a:cxnSpLocks noChangeShapeType="1"/>
              <a:stCxn id="293950" idx="3"/>
              <a:endCxn id="70736" idx="0"/>
            </p:cNvCxnSpPr>
            <p:nvPr/>
          </p:nvCxnSpPr>
          <p:spPr bwMode="auto">
            <a:xfrm flipH="1">
              <a:off x="831850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8" name="Text Box 90"/>
            <p:cNvSpPr txBox="1">
              <a:spLocks noChangeArrowheads="1"/>
            </p:cNvSpPr>
            <p:nvPr/>
          </p:nvSpPr>
          <p:spPr bwMode="auto">
            <a:xfrm>
              <a:off x="8442326" y="51006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9" name="Group 116"/>
            <p:cNvGrpSpPr>
              <a:grpSpLocks/>
            </p:cNvGrpSpPr>
            <p:nvPr/>
          </p:nvGrpSpPr>
          <p:grpSpPr bwMode="auto">
            <a:xfrm>
              <a:off x="8153400" y="5856288"/>
              <a:ext cx="330200" cy="366712"/>
              <a:chOff x="5104" y="3676"/>
              <a:chExt cx="208" cy="231"/>
            </a:xfrm>
          </p:grpSpPr>
          <p:sp>
            <p:nvSpPr>
              <p:cNvPr id="70736" name="Rectangle 117"/>
              <p:cNvSpPr>
                <a:spLocks noChangeArrowheads="1"/>
              </p:cNvSpPr>
              <p:nvPr/>
            </p:nvSpPr>
            <p:spPr bwMode="auto">
              <a:xfrm>
                <a:off x="5104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7" name="Text Box 118"/>
              <p:cNvSpPr txBox="1">
                <a:spLocks noChangeArrowheads="1"/>
              </p:cNvSpPr>
              <p:nvPr/>
            </p:nvSpPr>
            <p:spPr bwMode="auto">
              <a:xfrm>
                <a:off x="5114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</a:p>
            </p:txBody>
          </p:sp>
        </p:grpSp>
        <p:grpSp>
          <p:nvGrpSpPr>
            <p:cNvPr id="30" name="Group 119"/>
            <p:cNvGrpSpPr>
              <a:grpSpLocks/>
            </p:cNvGrpSpPr>
            <p:nvPr/>
          </p:nvGrpSpPr>
          <p:grpSpPr bwMode="auto">
            <a:xfrm>
              <a:off x="8724900" y="5856288"/>
              <a:ext cx="330200" cy="366712"/>
              <a:chOff x="5440" y="3676"/>
              <a:chExt cx="208" cy="231"/>
            </a:xfrm>
          </p:grpSpPr>
          <p:sp>
            <p:nvSpPr>
              <p:cNvPr id="70734" name="Rectangle 120"/>
              <p:cNvSpPr>
                <a:spLocks noChangeArrowheads="1"/>
              </p:cNvSpPr>
              <p:nvPr/>
            </p:nvSpPr>
            <p:spPr bwMode="auto">
              <a:xfrm>
                <a:off x="54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5" name="Text Box 121"/>
              <p:cNvSpPr txBox="1">
                <a:spLocks noChangeArrowheads="1"/>
              </p:cNvSpPr>
              <p:nvPr/>
            </p:nvSpPr>
            <p:spPr bwMode="auto">
              <a:xfrm>
                <a:off x="545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</a:p>
            </p:txBody>
          </p:sp>
        </p:grpSp>
      </p:grpSp>
      <p:sp>
        <p:nvSpPr>
          <p:cNvPr id="294010" name="Line 122"/>
          <p:cNvSpPr>
            <a:spLocks noChangeShapeType="1"/>
          </p:cNvSpPr>
          <p:nvPr/>
        </p:nvSpPr>
        <p:spPr bwMode="auto">
          <a:xfrm>
            <a:off x="1790700" y="2981614"/>
            <a:ext cx="1730543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2" name="Line 4"/>
          <p:cNvSpPr>
            <a:spLocks noChangeShapeType="1"/>
          </p:cNvSpPr>
          <p:nvPr/>
        </p:nvSpPr>
        <p:spPr bwMode="auto">
          <a:xfrm>
            <a:off x="1831974" y="2306638"/>
            <a:ext cx="1685926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1" name="Group 149"/>
          <p:cNvGrpSpPr/>
          <p:nvPr/>
        </p:nvGrpSpPr>
        <p:grpSpPr>
          <a:xfrm>
            <a:off x="1993900" y="2601913"/>
            <a:ext cx="316081" cy="400110"/>
            <a:chOff x="1866900" y="2589213"/>
            <a:chExt cx="316081" cy="400110"/>
          </a:xfrm>
        </p:grpSpPr>
        <p:sp>
          <p:nvSpPr>
            <p:cNvPr id="143" name="Oval 123"/>
            <p:cNvSpPr>
              <a:spLocks noChangeArrowheads="1"/>
            </p:cNvSpPr>
            <p:nvPr/>
          </p:nvSpPr>
          <p:spPr bwMode="auto">
            <a:xfrm>
              <a:off x="1866900" y="2730501"/>
              <a:ext cx="55563" cy="555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4F81B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FF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44" name="Text Box 124"/>
            <p:cNvSpPr txBox="1">
              <a:spLocks noChangeArrowheads="1"/>
            </p:cNvSpPr>
            <p:nvPr/>
          </p:nvSpPr>
          <p:spPr bwMode="auto">
            <a:xfrm>
              <a:off x="1870075" y="2589213"/>
              <a:ext cx="3129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solidFill>
                    <a:srgbClr val="0000FF"/>
                  </a:solidFill>
                  <a:latin typeface="Times New Roman" charset="0"/>
                  <a:ea typeface="Arial" charset="0"/>
                  <a:cs typeface="Arial" charset="0"/>
                </a:rPr>
                <a:t>q</a:t>
              </a:r>
              <a:endParaRPr lang="en-US" sz="2000" dirty="0">
                <a:solidFill>
                  <a:srgbClr val="0000FF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46" name="AutoShape 125"/>
          <p:cNvSpPr>
            <a:spLocks noChangeArrowheads="1"/>
          </p:cNvSpPr>
          <p:nvPr/>
        </p:nvSpPr>
        <p:spPr bwMode="auto">
          <a:xfrm>
            <a:off x="6083300" y="28448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1447799" y="2222499"/>
            <a:ext cx="1092201" cy="1143001"/>
          </a:xfrm>
          <a:prstGeom prst="ellipse">
            <a:avLst/>
          </a:prstGeom>
          <a:noFill/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155259" y="1669534"/>
            <a:ext cx="47474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Now backtrack along the path of recursion, asking “Could there be a closer point in the other </a:t>
            </a:r>
            <a:r>
              <a:rPr lang="en-US" dirty="0" err="1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subtree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?” If so, start a recursive search.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19100" y="2971800"/>
            <a:ext cx="673100" cy="14859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816100" y="3797300"/>
            <a:ext cx="16891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3200400" y="4927600"/>
            <a:ext cx="1117600" cy="15875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6261100" y="4991100"/>
            <a:ext cx="5207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7696200" y="4229100"/>
            <a:ext cx="1447800" cy="2298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1816100" y="1549400"/>
            <a:ext cx="1689100" cy="7366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7175500" y="5753100"/>
            <a:ext cx="5207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2565400" y="2997200"/>
            <a:ext cx="927100" cy="774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3888" name="Slide Number Placeholder 2938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7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609600"/>
            <a:ext cx="3819525" cy="383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000" y="609600"/>
            <a:ext cx="390525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5907536" y="6488668"/>
            <a:ext cx="2757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Slide credit: Andrew Moore</a:t>
            </a:r>
            <a:endParaRPr lang="en-US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0213" y="4641334"/>
            <a:ext cx="3118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Good distribution – find nearest neighbor very quickly</a:t>
            </a:r>
            <a:endParaRPr lang="en-US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17113" y="4641334"/>
            <a:ext cx="29815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Bad distribution – most of the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space needs to be searched</a:t>
            </a:r>
            <a:endParaRPr lang="en-US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9BD5F4-228F-0146-8360-71BCBF23E7B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2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In the worst case, the number of bins we need to visit is O(2</a:t>
            </a:r>
            <a:r>
              <a:rPr lang="en-US" sz="2800" baseline="30000" dirty="0" smtClean="0"/>
              <a:t>k</a:t>
            </a:r>
            <a:r>
              <a:rPr lang="en-US" sz="2800" dirty="0" smtClean="0"/>
              <a:t>), where </a:t>
            </a:r>
            <a:r>
              <a:rPr lang="en-US" sz="2800" dirty="0" err="1" smtClean="0"/>
              <a:t>k</a:t>
            </a:r>
            <a:r>
              <a:rPr lang="en-US" sz="2800" dirty="0" smtClean="0"/>
              <a:t> is the # of dimensions</a:t>
            </a:r>
          </a:p>
          <a:p>
            <a:endParaRPr lang="en-US" sz="2800" dirty="0" smtClean="0"/>
          </a:p>
          <a:p>
            <a:r>
              <a:rPr lang="en-US" sz="2800" dirty="0" smtClean="0"/>
              <a:t>In practice, </a:t>
            </a:r>
            <a:r>
              <a:rPr lang="en-US" sz="2800" dirty="0" err="1" smtClean="0"/>
              <a:t>k-d</a:t>
            </a:r>
            <a:r>
              <a:rPr lang="en-US" sz="2800" dirty="0" smtClean="0"/>
              <a:t> trees are only faster than the naïve approach for about </a:t>
            </a:r>
            <a:r>
              <a:rPr lang="en-US" sz="2800" dirty="0" err="1" smtClean="0"/>
              <a:t>k</a:t>
            </a:r>
            <a:r>
              <a:rPr lang="en-US" sz="2800" dirty="0" smtClean="0"/>
              <a:t>&lt;=10</a:t>
            </a:r>
          </a:p>
          <a:p>
            <a:pPr lvl="1"/>
            <a:r>
              <a:rPr lang="en-US" sz="2400" dirty="0" smtClean="0"/>
              <a:t>i.e. when the number of points N &gt;&gt; 2</a:t>
            </a:r>
            <a:r>
              <a:rPr lang="en-US" sz="2400" baseline="30000" dirty="0" smtClean="0"/>
              <a:t>k</a:t>
            </a:r>
          </a:p>
          <a:p>
            <a:endParaRPr lang="en-US" baseline="30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0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Approximate nearest neighbors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sz="2800" dirty="0" smtClean="0"/>
              <a:t>Trade off accuracy for running time</a:t>
            </a:r>
          </a:p>
          <a:p>
            <a:pPr lvl="1"/>
            <a:r>
              <a:rPr lang="en-US" sz="2600" dirty="0" smtClean="0"/>
              <a:t>Approximate methods can be orders of magnitude faster, but at the cost of missing some correct matches.  </a:t>
            </a:r>
          </a:p>
          <a:p>
            <a:pPr lvl="1"/>
            <a:r>
              <a:rPr lang="en-US" sz="2600" dirty="0" smtClean="0"/>
              <a:t>Failure rate gets worse for large datasets.</a:t>
            </a:r>
          </a:p>
          <a:p>
            <a:pPr lvl="1"/>
            <a:endParaRPr lang="en-US" sz="2600" dirty="0" smtClean="0"/>
          </a:p>
          <a:p>
            <a:r>
              <a:rPr lang="en-US" sz="2800" dirty="0" smtClean="0"/>
              <a:t>Variety of approaches</a:t>
            </a:r>
          </a:p>
          <a:p>
            <a:pPr lvl="1"/>
            <a:r>
              <a:rPr lang="en-US" sz="2400" dirty="0" smtClean="0"/>
              <a:t>Best Bin First [Lowe2004]: prioritize bins by distance, stop search after visiting a fixed number of bins (e.g. 200) </a:t>
            </a:r>
          </a:p>
          <a:p>
            <a:pPr lvl="1"/>
            <a:r>
              <a:rPr lang="en-US" sz="2400" dirty="0" smtClean="0"/>
              <a:t>Some have provable bounds; e.g. Mount 1999 finds </a:t>
            </a:r>
            <a:r>
              <a:rPr lang="en-US" sz="2400" dirty="0" err="1" smtClean="0"/>
              <a:t>ε</a:t>
            </a:r>
            <a:r>
              <a:rPr lang="en-US" sz="2400" dirty="0" smtClean="0"/>
              <a:t>-approximate nearest neighbors in time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951" y="5626933"/>
            <a:ext cx="1962150" cy="10151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dimensionality?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Project the 128-dimensional descriptors to a lower dimensional space</a:t>
            </a:r>
          </a:p>
          <a:p>
            <a:pPr lvl="1"/>
            <a:r>
              <a:rPr lang="en-US" dirty="0" smtClean="0"/>
              <a:t>One approach: PCA-SIFT [Ke04]</a:t>
            </a:r>
          </a:p>
          <a:p>
            <a:pPr lvl="1"/>
            <a:r>
              <a:rPr lang="en-US" dirty="0" smtClean="0"/>
              <a:t>Perform Principal Component Analysis (PCA) to find ~60-dimensional space</a:t>
            </a:r>
          </a:p>
          <a:p>
            <a:pPr lvl="1"/>
            <a:r>
              <a:rPr lang="en-US" dirty="0" smtClean="0"/>
              <a:t>Performs nearly as well as full 128-vectors</a:t>
            </a:r>
          </a:p>
          <a:p>
            <a:endParaRPr lang="en-US" sz="2800" dirty="0" smtClean="0"/>
          </a:p>
          <a:p>
            <a:r>
              <a:rPr lang="en-US" sz="2800" dirty="0" smtClean="0"/>
              <a:t>Another approach: Project into many different low-dimensional spaces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9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57C72-9A6C-DF47-B2BB-03330DB71DFE}" type="slidenum">
              <a:rPr lang="en-US"/>
              <a:pPr/>
              <a:t>28</a:t>
            </a:fld>
            <a:endParaRPr lang="en-US"/>
          </a:p>
        </p:txBody>
      </p:sp>
      <p:sp>
        <p:nvSpPr>
          <p:cNvPr id="157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Locality sensitive hashing</a:t>
            </a:r>
          </a:p>
        </p:txBody>
      </p:sp>
      <p:pic>
        <p:nvPicPr>
          <p:cNvPr id="157696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800" y="1604963"/>
            <a:ext cx="7569200" cy="449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646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Image transformations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3E18AD-A58C-A647-AE44-3A04748F040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914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/>
              <a:t>Properties of SIFT</a:t>
            </a:r>
          </a:p>
        </p:txBody>
      </p:sp>
      <p:sp>
        <p:nvSpPr>
          <p:cNvPr id="86019" name="Content Placeholder 2"/>
          <p:cNvSpPr>
            <a:spLocks noGrp="1"/>
          </p:cNvSpPr>
          <p:nvPr>
            <p:ph idx="1"/>
          </p:nvPr>
        </p:nvSpPr>
        <p:spPr>
          <a:xfrm>
            <a:off x="647700" y="1270000"/>
            <a:ext cx="7772400" cy="2819400"/>
          </a:xfrm>
        </p:spPr>
        <p:txBody>
          <a:bodyPr/>
          <a:lstStyle/>
          <a:p>
            <a:pPr>
              <a:buFontTx/>
              <a:buNone/>
            </a:pPr>
            <a:r>
              <a:rPr lang="en-US" sz="2200" dirty="0"/>
              <a:t>Extraordinarily robust matching technique</a:t>
            </a:r>
          </a:p>
          <a:p>
            <a:pPr lvl="1"/>
            <a:r>
              <a:rPr lang="en-US" sz="2000" dirty="0"/>
              <a:t>Can handle changes in viewpoint</a:t>
            </a:r>
            <a:endParaRPr lang="en-US" sz="2000" dirty="0" smtClean="0"/>
          </a:p>
          <a:p>
            <a:pPr lvl="1"/>
            <a:r>
              <a:rPr lang="en-US" sz="2000" dirty="0" smtClean="0"/>
              <a:t>Can </a:t>
            </a:r>
            <a:r>
              <a:rPr lang="en-US" sz="2000" dirty="0"/>
              <a:t>handle significant changes in illumination</a:t>
            </a:r>
            <a:endParaRPr lang="en-US" sz="2000" dirty="0" smtClean="0"/>
          </a:p>
          <a:p>
            <a:pPr lvl="1"/>
            <a:r>
              <a:rPr lang="en-US" sz="2000" dirty="0" smtClean="0"/>
              <a:t>Fast </a:t>
            </a:r>
            <a:r>
              <a:rPr lang="en-US" sz="2000" dirty="0"/>
              <a:t>and efficient—can run in real </a:t>
            </a:r>
            <a:r>
              <a:rPr lang="en-US" sz="2000" dirty="0" smtClean="0"/>
              <a:t>time</a:t>
            </a:r>
            <a:endParaRPr lang="en-US" sz="2000" dirty="0"/>
          </a:p>
        </p:txBody>
      </p:sp>
      <p:pic>
        <p:nvPicPr>
          <p:cNvPr id="86020" name="Picture 2" descr="http://www.cs.washington.edu/homes/snavely/outgoing/test/1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3487738"/>
            <a:ext cx="4495800" cy="337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1" name="Picture 4" descr="http://www.cs.washington.edu/homes/snavely/outgoing/test/2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9313" y="3494088"/>
            <a:ext cx="4484687" cy="336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829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Image Transformations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9906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image filtering: change </a:t>
            </a:r>
            <a:r>
              <a:rPr lang="en-US" sz="2400" b="1" i="1" dirty="0" smtClean="0">
                <a:latin typeface="Arial" pitchFamily="34" charset="0"/>
                <a:cs typeface="Arial" pitchFamily="34" charset="0"/>
              </a:rPr>
              <a:t>range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of image</a:t>
            </a:r>
          </a:p>
          <a:p>
            <a:pPr algn="ctr">
              <a:lnSpc>
                <a:spcPct val="90000"/>
              </a:lnSpc>
              <a:buNone/>
            </a:pPr>
            <a:r>
              <a:rPr lang="en-US" sz="2400" i="1" dirty="0" smtClean="0">
                <a:latin typeface="Arial" pitchFamily="34" charset="0"/>
                <a:cs typeface="Arial" pitchFamily="34" charset="0"/>
              </a:rPr>
              <a:t>g(x) = T(f(x))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24000" y="2667000"/>
            <a:ext cx="1981200" cy="1219200"/>
            <a:chOff x="960" y="1872"/>
            <a:chExt cx="1248" cy="768"/>
          </a:xfrm>
        </p:grpSpPr>
        <p:sp>
          <p:nvSpPr>
            <p:cNvPr id="19488" name="Line 5"/>
            <p:cNvSpPr>
              <a:spLocks noChangeShapeType="1"/>
            </p:cNvSpPr>
            <p:nvPr/>
          </p:nvSpPr>
          <p:spPr bwMode="auto">
            <a:xfrm>
              <a:off x="1152" y="192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9489" name="Line 6"/>
            <p:cNvSpPr>
              <a:spLocks noChangeShapeType="1"/>
            </p:cNvSpPr>
            <p:nvPr/>
          </p:nvSpPr>
          <p:spPr bwMode="auto">
            <a:xfrm>
              <a:off x="1152" y="244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9490" name="Freeform 7"/>
            <p:cNvSpPr>
              <a:spLocks/>
            </p:cNvSpPr>
            <p:nvPr/>
          </p:nvSpPr>
          <p:spPr bwMode="auto">
            <a:xfrm>
              <a:off x="1248" y="2000"/>
              <a:ext cx="672" cy="384"/>
            </a:xfrm>
            <a:custGeom>
              <a:avLst/>
              <a:gdLst>
                <a:gd name="T0" fmla="*/ 0 w 672"/>
                <a:gd name="T1" fmla="*/ 304 h 384"/>
                <a:gd name="T2" fmla="*/ 96 w 672"/>
                <a:gd name="T3" fmla="*/ 16 h 384"/>
                <a:gd name="T4" fmla="*/ 288 w 672"/>
                <a:gd name="T5" fmla="*/ 208 h 384"/>
                <a:gd name="T6" fmla="*/ 528 w 672"/>
                <a:gd name="T7" fmla="*/ 352 h 384"/>
                <a:gd name="T8" fmla="*/ 672 w 672"/>
                <a:gd name="T9" fmla="*/ 16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384"/>
                <a:gd name="T17" fmla="*/ 672 w 672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9491" name="Text Box 8"/>
            <p:cNvSpPr txBox="1">
              <a:spLocks noChangeArrowheads="1"/>
            </p:cNvSpPr>
            <p:nvPr/>
          </p:nvSpPr>
          <p:spPr bwMode="auto">
            <a:xfrm>
              <a:off x="960" y="1872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Arial" charset="0"/>
                </a:rPr>
                <a:t>f</a:t>
              </a:r>
            </a:p>
          </p:txBody>
        </p:sp>
        <p:sp>
          <p:nvSpPr>
            <p:cNvPr id="19492" name="Text Box 9"/>
            <p:cNvSpPr txBox="1">
              <a:spLocks noChangeArrowheads="1"/>
            </p:cNvSpPr>
            <p:nvPr/>
          </p:nvSpPr>
          <p:spPr bwMode="auto">
            <a:xfrm>
              <a:off x="1968" y="2409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Arial" charset="0"/>
                </a:rPr>
                <a:t>x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581400" y="2971800"/>
            <a:ext cx="1600200" cy="476250"/>
            <a:chOff x="2256" y="2064"/>
            <a:chExt cx="1008" cy="300"/>
          </a:xfrm>
        </p:grpSpPr>
        <p:sp>
          <p:nvSpPr>
            <p:cNvPr id="19485" name="Text Box 11"/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Arial" charset="0"/>
                </a:rPr>
                <a:t>T</a:t>
              </a:r>
            </a:p>
          </p:txBody>
        </p:sp>
        <p:sp>
          <p:nvSpPr>
            <p:cNvPr id="19486" name="Line 12"/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9487" name="Line 13"/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5638800" y="2667000"/>
            <a:ext cx="1981200" cy="1219200"/>
            <a:chOff x="3552" y="1872"/>
            <a:chExt cx="1248" cy="768"/>
          </a:xfrm>
        </p:grpSpPr>
        <p:sp>
          <p:nvSpPr>
            <p:cNvPr id="19480" name="Line 15"/>
            <p:cNvSpPr>
              <a:spLocks noChangeShapeType="1"/>
            </p:cNvSpPr>
            <p:nvPr/>
          </p:nvSpPr>
          <p:spPr bwMode="auto">
            <a:xfrm>
              <a:off x="3744" y="192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9481" name="Line 16"/>
            <p:cNvSpPr>
              <a:spLocks noChangeShapeType="1"/>
            </p:cNvSpPr>
            <p:nvPr/>
          </p:nvSpPr>
          <p:spPr bwMode="auto">
            <a:xfrm>
              <a:off x="3744" y="244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9482" name="Freeform 17"/>
            <p:cNvSpPr>
              <a:spLocks/>
            </p:cNvSpPr>
            <p:nvPr/>
          </p:nvSpPr>
          <p:spPr bwMode="auto">
            <a:xfrm>
              <a:off x="3840" y="2000"/>
              <a:ext cx="672" cy="160"/>
            </a:xfrm>
            <a:custGeom>
              <a:avLst/>
              <a:gdLst>
                <a:gd name="T0" fmla="*/ 0 w 672"/>
                <a:gd name="T1" fmla="*/ 304 h 384"/>
                <a:gd name="T2" fmla="*/ 96 w 672"/>
                <a:gd name="T3" fmla="*/ 16 h 384"/>
                <a:gd name="T4" fmla="*/ 288 w 672"/>
                <a:gd name="T5" fmla="*/ 208 h 384"/>
                <a:gd name="T6" fmla="*/ 528 w 672"/>
                <a:gd name="T7" fmla="*/ 352 h 384"/>
                <a:gd name="T8" fmla="*/ 672 w 672"/>
                <a:gd name="T9" fmla="*/ 16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384"/>
                <a:gd name="T17" fmla="*/ 672 w 672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9483" name="Text Box 18"/>
            <p:cNvSpPr txBox="1">
              <a:spLocks noChangeArrowheads="1"/>
            </p:cNvSpPr>
            <p:nvPr/>
          </p:nvSpPr>
          <p:spPr bwMode="auto">
            <a:xfrm>
              <a:off x="3552" y="1872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Arial" charset="0"/>
                </a:rPr>
                <a:t>f</a:t>
              </a:r>
            </a:p>
          </p:txBody>
        </p:sp>
        <p:sp>
          <p:nvSpPr>
            <p:cNvPr id="19484" name="Text Box 19"/>
            <p:cNvSpPr txBox="1">
              <a:spLocks noChangeArrowheads="1"/>
            </p:cNvSpPr>
            <p:nvPr/>
          </p:nvSpPr>
          <p:spPr bwMode="auto">
            <a:xfrm>
              <a:off x="4560" y="2409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Arial" charset="0"/>
                </a:rPr>
                <a:t>x</a:t>
              </a:r>
            </a:p>
          </p:txBody>
        </p: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1524000" y="5029200"/>
            <a:ext cx="1981200" cy="1219200"/>
            <a:chOff x="960" y="1872"/>
            <a:chExt cx="1248" cy="768"/>
          </a:xfrm>
        </p:grpSpPr>
        <p:sp>
          <p:nvSpPr>
            <p:cNvPr id="19475" name="Line 21"/>
            <p:cNvSpPr>
              <a:spLocks noChangeShapeType="1"/>
            </p:cNvSpPr>
            <p:nvPr/>
          </p:nvSpPr>
          <p:spPr bwMode="auto">
            <a:xfrm>
              <a:off x="1152" y="1920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9476" name="Line 22"/>
            <p:cNvSpPr>
              <a:spLocks noChangeShapeType="1"/>
            </p:cNvSpPr>
            <p:nvPr/>
          </p:nvSpPr>
          <p:spPr bwMode="auto">
            <a:xfrm>
              <a:off x="1152" y="2448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9477" name="Freeform 23"/>
            <p:cNvSpPr>
              <a:spLocks/>
            </p:cNvSpPr>
            <p:nvPr/>
          </p:nvSpPr>
          <p:spPr bwMode="auto">
            <a:xfrm>
              <a:off x="1248" y="2000"/>
              <a:ext cx="672" cy="384"/>
            </a:xfrm>
            <a:custGeom>
              <a:avLst/>
              <a:gdLst>
                <a:gd name="T0" fmla="*/ 0 w 672"/>
                <a:gd name="T1" fmla="*/ 304 h 384"/>
                <a:gd name="T2" fmla="*/ 96 w 672"/>
                <a:gd name="T3" fmla="*/ 16 h 384"/>
                <a:gd name="T4" fmla="*/ 288 w 672"/>
                <a:gd name="T5" fmla="*/ 208 h 384"/>
                <a:gd name="T6" fmla="*/ 528 w 672"/>
                <a:gd name="T7" fmla="*/ 352 h 384"/>
                <a:gd name="T8" fmla="*/ 672 w 672"/>
                <a:gd name="T9" fmla="*/ 16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384"/>
                <a:gd name="T17" fmla="*/ 672 w 672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9478" name="Text Box 24"/>
            <p:cNvSpPr txBox="1">
              <a:spLocks noChangeArrowheads="1"/>
            </p:cNvSpPr>
            <p:nvPr/>
          </p:nvSpPr>
          <p:spPr bwMode="auto">
            <a:xfrm>
              <a:off x="960" y="1872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Arial" charset="0"/>
                </a:rPr>
                <a:t>f</a:t>
              </a:r>
            </a:p>
          </p:txBody>
        </p:sp>
        <p:sp>
          <p:nvSpPr>
            <p:cNvPr id="19479" name="Text Box 25"/>
            <p:cNvSpPr txBox="1">
              <a:spLocks noChangeArrowheads="1"/>
            </p:cNvSpPr>
            <p:nvPr/>
          </p:nvSpPr>
          <p:spPr bwMode="auto">
            <a:xfrm>
              <a:off x="1968" y="2409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Arial" charset="0"/>
                </a:rPr>
                <a:t>x</a:t>
              </a:r>
            </a:p>
          </p:txBody>
        </p:sp>
      </p:grpSp>
      <p:grpSp>
        <p:nvGrpSpPr>
          <p:cNvPr id="6" name="Group 26"/>
          <p:cNvGrpSpPr>
            <a:grpSpLocks/>
          </p:cNvGrpSpPr>
          <p:nvPr/>
        </p:nvGrpSpPr>
        <p:grpSpPr bwMode="auto">
          <a:xfrm>
            <a:off x="3581400" y="5314950"/>
            <a:ext cx="1600200" cy="476250"/>
            <a:chOff x="2256" y="2064"/>
            <a:chExt cx="1008" cy="300"/>
          </a:xfrm>
        </p:grpSpPr>
        <p:sp>
          <p:nvSpPr>
            <p:cNvPr id="19472" name="Text Box 27"/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Arial" charset="0"/>
                </a:rPr>
                <a:t>T</a:t>
              </a:r>
            </a:p>
          </p:txBody>
        </p:sp>
        <p:sp>
          <p:nvSpPr>
            <p:cNvPr id="19473" name="Line 28"/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9474" name="Line 29"/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5638800" y="5029200"/>
            <a:ext cx="1981200" cy="1219200"/>
            <a:chOff x="3552" y="3168"/>
            <a:chExt cx="1248" cy="768"/>
          </a:xfrm>
        </p:grpSpPr>
        <p:sp>
          <p:nvSpPr>
            <p:cNvPr id="19467" name="Line 31"/>
            <p:cNvSpPr>
              <a:spLocks noChangeShapeType="1"/>
            </p:cNvSpPr>
            <p:nvPr/>
          </p:nvSpPr>
          <p:spPr bwMode="auto">
            <a:xfrm>
              <a:off x="3744" y="3216"/>
              <a:ext cx="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9468" name="Line 32"/>
            <p:cNvSpPr>
              <a:spLocks noChangeShapeType="1"/>
            </p:cNvSpPr>
            <p:nvPr/>
          </p:nvSpPr>
          <p:spPr bwMode="auto">
            <a:xfrm>
              <a:off x="3744" y="3744"/>
              <a:ext cx="9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9469" name="Freeform 33"/>
            <p:cNvSpPr>
              <a:spLocks/>
            </p:cNvSpPr>
            <p:nvPr/>
          </p:nvSpPr>
          <p:spPr bwMode="auto">
            <a:xfrm>
              <a:off x="4224" y="3296"/>
              <a:ext cx="384" cy="384"/>
            </a:xfrm>
            <a:custGeom>
              <a:avLst/>
              <a:gdLst>
                <a:gd name="T0" fmla="*/ 0 w 672"/>
                <a:gd name="T1" fmla="*/ 304 h 384"/>
                <a:gd name="T2" fmla="*/ 96 w 672"/>
                <a:gd name="T3" fmla="*/ 16 h 384"/>
                <a:gd name="T4" fmla="*/ 288 w 672"/>
                <a:gd name="T5" fmla="*/ 208 h 384"/>
                <a:gd name="T6" fmla="*/ 528 w 672"/>
                <a:gd name="T7" fmla="*/ 352 h 384"/>
                <a:gd name="T8" fmla="*/ 672 w 672"/>
                <a:gd name="T9" fmla="*/ 16 h 3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2"/>
                <a:gd name="T16" fmla="*/ 0 h 384"/>
                <a:gd name="T17" fmla="*/ 672 w 672"/>
                <a:gd name="T18" fmla="*/ 384 h 3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2" h="384">
                  <a:moveTo>
                    <a:pt x="0" y="304"/>
                  </a:moveTo>
                  <a:cubicBezTo>
                    <a:pt x="24" y="168"/>
                    <a:pt x="48" y="32"/>
                    <a:pt x="96" y="16"/>
                  </a:cubicBezTo>
                  <a:cubicBezTo>
                    <a:pt x="144" y="0"/>
                    <a:pt x="216" y="152"/>
                    <a:pt x="288" y="208"/>
                  </a:cubicBezTo>
                  <a:cubicBezTo>
                    <a:pt x="360" y="264"/>
                    <a:pt x="464" y="384"/>
                    <a:pt x="528" y="352"/>
                  </a:cubicBezTo>
                  <a:cubicBezTo>
                    <a:pt x="592" y="320"/>
                    <a:pt x="648" y="72"/>
                    <a:pt x="672" y="1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9470" name="Text Box 34"/>
            <p:cNvSpPr txBox="1">
              <a:spLocks noChangeArrowheads="1"/>
            </p:cNvSpPr>
            <p:nvPr/>
          </p:nvSpPr>
          <p:spPr bwMode="auto">
            <a:xfrm>
              <a:off x="3552" y="3168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Arial" charset="0"/>
                </a:rPr>
                <a:t>f</a:t>
              </a:r>
            </a:p>
          </p:txBody>
        </p:sp>
        <p:sp>
          <p:nvSpPr>
            <p:cNvPr id="19471" name="Text Box 35"/>
            <p:cNvSpPr txBox="1">
              <a:spLocks noChangeArrowheads="1"/>
            </p:cNvSpPr>
            <p:nvPr/>
          </p:nvSpPr>
          <p:spPr bwMode="auto">
            <a:xfrm>
              <a:off x="4560" y="3705"/>
              <a:ext cx="24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Arial" charset="0"/>
                </a:rPr>
                <a:t>x</a:t>
              </a:r>
            </a:p>
          </p:txBody>
        </p:sp>
      </p:grpSp>
      <p:sp>
        <p:nvSpPr>
          <p:cNvPr id="19466" name="Rectangle 36"/>
          <p:cNvSpPr>
            <a:spLocks noChangeArrowheads="1"/>
          </p:cNvSpPr>
          <p:nvPr/>
        </p:nvSpPr>
        <p:spPr bwMode="auto">
          <a:xfrm>
            <a:off x="685800" y="3962400"/>
            <a:ext cx="7772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defTabSz="9144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Arial" charset="0"/>
              </a:rPr>
              <a:t>image warping: change </a:t>
            </a:r>
            <a:r>
              <a:rPr lang="en-US" sz="2400" b="1" i="1" dirty="0">
                <a:solidFill>
                  <a:prstClr val="black"/>
                </a:solidFill>
                <a:latin typeface="Arial" charset="0"/>
              </a:rPr>
              <a:t>domain</a:t>
            </a:r>
            <a:r>
              <a:rPr lang="en-US" sz="2400" dirty="0">
                <a:solidFill>
                  <a:prstClr val="black"/>
                </a:solidFill>
                <a:latin typeface="Arial" charset="0"/>
              </a:rPr>
              <a:t> of image</a:t>
            </a:r>
          </a:p>
          <a:p>
            <a:pPr marL="342900" indent="-342900" algn="ctr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400" i="1" dirty="0">
                <a:solidFill>
                  <a:prstClr val="black"/>
                </a:solidFill>
                <a:latin typeface="Arial" charset="0"/>
              </a:rPr>
              <a:t>g(x) = f(T(x))</a:t>
            </a:r>
            <a:endParaRPr lang="en-US" sz="24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7664844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Image Transformations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581400" y="2924175"/>
            <a:ext cx="1600200" cy="476250"/>
            <a:chOff x="2256" y="2064"/>
            <a:chExt cx="1008" cy="300"/>
          </a:xfrm>
        </p:grpSpPr>
        <p:sp>
          <p:nvSpPr>
            <p:cNvPr id="20498" name="Text Box 4"/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Arial" charset="0"/>
                </a:rPr>
                <a:t>T</a:t>
              </a:r>
            </a:p>
          </p:txBody>
        </p:sp>
        <p:sp>
          <p:nvSpPr>
            <p:cNvPr id="20499" name="Line 5"/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0500" name="Line 6"/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581400" y="5314950"/>
            <a:ext cx="1600200" cy="476250"/>
            <a:chOff x="2256" y="2064"/>
            <a:chExt cx="1008" cy="300"/>
          </a:xfrm>
        </p:grpSpPr>
        <p:sp>
          <p:nvSpPr>
            <p:cNvPr id="20495" name="Text Box 8"/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Arial" charset="0"/>
                </a:rPr>
                <a:t>T</a:t>
              </a:r>
            </a:p>
          </p:txBody>
        </p:sp>
        <p:sp>
          <p:nvSpPr>
            <p:cNvPr id="20496" name="Line 9"/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0497" name="Line 10"/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pic>
        <p:nvPicPr>
          <p:cNvPr id="20485" name="Picture 11" descr="HHHIMG_116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590800"/>
            <a:ext cx="1462088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6" name="Picture 12" descr="HHHIMG_1166"/>
          <p:cNvPicPr>
            <a:picLocks noChangeAspect="1" noChangeArrowheads="1"/>
          </p:cNvPicPr>
          <p:nvPr/>
        </p:nvPicPr>
        <p:blipFill>
          <a:blip r:embed="rId2" cstate="print">
            <a:lum bright="48000"/>
          </a:blip>
          <a:srcRect/>
          <a:stretch>
            <a:fillRect/>
          </a:stretch>
        </p:blipFill>
        <p:spPr bwMode="auto">
          <a:xfrm>
            <a:off x="5943600" y="2590800"/>
            <a:ext cx="1462088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7" name="Picture 13" descr="HHHIMG_116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5000625"/>
            <a:ext cx="1462088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8" name="Picture 14" descr="HHHIMG_116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9313" y="5105400"/>
            <a:ext cx="1843087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9" name="Text Box 15"/>
          <p:cNvSpPr txBox="1">
            <a:spLocks noChangeArrowheads="1"/>
          </p:cNvSpPr>
          <p:nvPr/>
        </p:nvSpPr>
        <p:spPr bwMode="auto">
          <a:xfrm>
            <a:off x="1447800" y="2619375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i="1">
                <a:solidFill>
                  <a:prstClr val="black"/>
                </a:solidFill>
                <a:latin typeface="Arial" charset="0"/>
              </a:rPr>
              <a:t>f</a:t>
            </a:r>
          </a:p>
        </p:txBody>
      </p:sp>
      <p:sp>
        <p:nvSpPr>
          <p:cNvPr id="20490" name="Text Box 16"/>
          <p:cNvSpPr txBox="1">
            <a:spLocks noChangeArrowheads="1"/>
          </p:cNvSpPr>
          <p:nvPr/>
        </p:nvSpPr>
        <p:spPr bwMode="auto">
          <a:xfrm>
            <a:off x="1447800" y="50434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i="1">
                <a:solidFill>
                  <a:prstClr val="black"/>
                </a:solidFill>
                <a:latin typeface="Arial" charset="0"/>
              </a:rPr>
              <a:t>f</a:t>
            </a:r>
          </a:p>
        </p:txBody>
      </p:sp>
      <p:sp>
        <p:nvSpPr>
          <p:cNvPr id="20491" name="Text Box 17"/>
          <p:cNvSpPr txBox="1">
            <a:spLocks noChangeArrowheads="1"/>
          </p:cNvSpPr>
          <p:nvPr/>
        </p:nvSpPr>
        <p:spPr bwMode="auto">
          <a:xfrm>
            <a:off x="5638800" y="5119688"/>
            <a:ext cx="304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i="1">
                <a:solidFill>
                  <a:prstClr val="black"/>
                </a:solidFill>
                <a:latin typeface="Arial" charset="0"/>
              </a:rPr>
              <a:t>g</a:t>
            </a:r>
          </a:p>
        </p:txBody>
      </p:sp>
      <p:sp>
        <p:nvSpPr>
          <p:cNvPr id="20492" name="Text Box 18"/>
          <p:cNvSpPr txBox="1">
            <a:spLocks noChangeArrowheads="1"/>
          </p:cNvSpPr>
          <p:nvPr/>
        </p:nvSpPr>
        <p:spPr bwMode="auto">
          <a:xfrm>
            <a:off x="5638800" y="2619375"/>
            <a:ext cx="30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i="1">
                <a:solidFill>
                  <a:prstClr val="black"/>
                </a:solidFill>
                <a:latin typeface="Arial" charset="0"/>
              </a:rPr>
              <a:t>g</a:t>
            </a:r>
          </a:p>
        </p:txBody>
      </p:sp>
      <p:sp>
        <p:nvSpPr>
          <p:cNvPr id="20493" name="Rectangle 19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990600"/>
          </a:xfrm>
          <a:noFill/>
        </p:spPr>
        <p:txBody>
          <a:bodyPr>
            <a:noAutofit/>
          </a:bodyPr>
          <a:lstStyle/>
          <a:p>
            <a:pPr>
              <a:buNone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image filtering: change </a:t>
            </a:r>
            <a:r>
              <a:rPr lang="en-US" sz="2400" b="1" i="1" dirty="0" smtClean="0">
                <a:latin typeface="Arial" pitchFamily="34" charset="0"/>
                <a:cs typeface="Arial" pitchFamily="34" charset="0"/>
              </a:rPr>
              <a:t>range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of image</a:t>
            </a:r>
          </a:p>
          <a:p>
            <a:pPr algn="ctr">
              <a:buNone/>
            </a:pPr>
            <a:r>
              <a:rPr lang="en-US" sz="2400" i="1" dirty="0" smtClean="0">
                <a:latin typeface="Arial" pitchFamily="34" charset="0"/>
                <a:cs typeface="Arial" pitchFamily="34" charset="0"/>
              </a:rPr>
              <a:t>g(x) = T(f(x))</a:t>
            </a:r>
          </a:p>
        </p:txBody>
      </p:sp>
      <p:sp>
        <p:nvSpPr>
          <p:cNvPr id="20494" name="Rectangle 20"/>
          <p:cNvSpPr>
            <a:spLocks noChangeArrowheads="1"/>
          </p:cNvSpPr>
          <p:nvPr/>
        </p:nvSpPr>
        <p:spPr bwMode="auto">
          <a:xfrm>
            <a:off x="685800" y="3962400"/>
            <a:ext cx="7772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defTabSz="9144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400" dirty="0">
                <a:solidFill>
                  <a:prstClr val="black"/>
                </a:solidFill>
                <a:latin typeface="Arial" charset="0"/>
              </a:rPr>
              <a:t>image warping: change </a:t>
            </a:r>
            <a:r>
              <a:rPr lang="en-US" sz="2400" b="1" i="1" dirty="0">
                <a:solidFill>
                  <a:prstClr val="black"/>
                </a:solidFill>
                <a:latin typeface="Arial" charset="0"/>
              </a:rPr>
              <a:t>domain</a:t>
            </a:r>
            <a:r>
              <a:rPr lang="en-US" sz="2400" dirty="0">
                <a:solidFill>
                  <a:prstClr val="black"/>
                </a:solidFill>
                <a:latin typeface="Arial" charset="0"/>
              </a:rPr>
              <a:t> of image</a:t>
            </a:r>
          </a:p>
          <a:p>
            <a:pPr marL="342900" indent="-342900" algn="ctr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</a:pPr>
            <a:r>
              <a:rPr lang="en-US" sz="2400" i="1" dirty="0">
                <a:solidFill>
                  <a:prstClr val="black"/>
                </a:solidFill>
                <a:latin typeface="Arial" charset="0"/>
              </a:rPr>
              <a:t>g(x) = f(T(x))</a:t>
            </a:r>
            <a:endParaRPr lang="en-US" sz="24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3929846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28" name="Picture 4" descr="http://preposterousuniverse.com/images/bean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990600"/>
            <a:ext cx="6019800" cy="451485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213ED9-5A0B-4A31-954B-2A54A108E81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77680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175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Pinhole camera</a:t>
            </a:r>
          </a:p>
        </p:txBody>
      </p:sp>
      <p:pic>
        <p:nvPicPr>
          <p:cNvPr id="7885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5413" y="2370138"/>
            <a:ext cx="6554787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3" name="Text Box 7"/>
          <p:cNvSpPr txBox="1">
            <a:spLocks noChangeArrowheads="1"/>
          </p:cNvSpPr>
          <p:nvPr/>
        </p:nvSpPr>
        <p:spPr bwMode="auto">
          <a:xfrm>
            <a:off x="34925" y="6545263"/>
            <a:ext cx="35147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latin typeface="Arial" charset="0"/>
              </a:rPr>
              <a:t>Fig from Forsyth and Ponce</a:t>
            </a:r>
          </a:p>
        </p:txBody>
      </p:sp>
      <p:sp>
        <p:nvSpPr>
          <p:cNvPr id="78855" name="TextBox 7"/>
          <p:cNvSpPr txBox="1">
            <a:spLocks noChangeArrowheads="1"/>
          </p:cNvSpPr>
          <p:nvPr/>
        </p:nvSpPr>
        <p:spPr bwMode="auto">
          <a:xfrm>
            <a:off x="2133600" y="4419600"/>
            <a:ext cx="1131887" cy="646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Virtual image</a:t>
            </a:r>
          </a:p>
        </p:txBody>
      </p:sp>
      <p:sp>
        <p:nvSpPr>
          <p:cNvPr id="78856" name="TextBox 8"/>
          <p:cNvSpPr txBox="1">
            <a:spLocks noChangeArrowheads="1"/>
          </p:cNvSpPr>
          <p:nvPr/>
        </p:nvSpPr>
        <p:spPr bwMode="auto">
          <a:xfrm>
            <a:off x="4754563" y="4414838"/>
            <a:ext cx="985837" cy="369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pinhole</a:t>
            </a:r>
          </a:p>
        </p:txBody>
      </p:sp>
      <p:sp>
        <p:nvSpPr>
          <p:cNvPr id="78857" name="TextBox 9"/>
          <p:cNvSpPr txBox="1">
            <a:spLocks noChangeArrowheads="1"/>
          </p:cNvSpPr>
          <p:nvPr/>
        </p:nvSpPr>
        <p:spPr bwMode="auto">
          <a:xfrm>
            <a:off x="7456488" y="3392488"/>
            <a:ext cx="985837" cy="6461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Image </a:t>
            </a:r>
            <a:r>
              <a:rPr lang="en-US" dirty="0" smtClean="0">
                <a:solidFill>
                  <a:prstClr val="black"/>
                </a:solidFill>
                <a:latin typeface="Arial" charset="0"/>
              </a:rPr>
              <a:t>sensor</a:t>
            </a:r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600" y="1905000"/>
            <a:ext cx="839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charset="0"/>
              </a:rPr>
              <a:t>Scene</a:t>
            </a:r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911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smtClean="0"/>
              <a:t>Understanding scenes</a:t>
            </a:r>
            <a:endParaRPr lang="en-US" dirty="0"/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2" cstate="print"/>
          <a:srcRect t="28223"/>
          <a:stretch>
            <a:fillRect/>
          </a:stretch>
        </p:blipFill>
        <p:spPr bwMode="auto">
          <a:xfrm>
            <a:off x="685800" y="1143000"/>
            <a:ext cx="788511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219200" y="1447800"/>
            <a:ext cx="2595563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How tall is this woman?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800600" y="5943600"/>
            <a:ext cx="2287588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Which ball is closer?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219200" y="2057400"/>
            <a:ext cx="2724150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How high is the camera?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334000" y="4191000"/>
            <a:ext cx="2514600" cy="64633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charset="0"/>
              </a:rPr>
              <a:t>Which lines are parallel in the scene?</a:t>
            </a:r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524000" y="5791200"/>
            <a:ext cx="2514600" cy="3693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charset="0"/>
              </a:rPr>
              <a:t>Where is the ground?</a:t>
            </a:r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3193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34586" r="22876"/>
          <a:stretch>
            <a:fillRect/>
          </a:stretch>
        </p:blipFill>
        <p:spPr>
          <a:xfrm>
            <a:off x="6451600" y="2247544"/>
            <a:ext cx="1841500" cy="288320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55472"/>
          <a:stretch>
            <a:fillRect/>
          </a:stretch>
        </p:blipFill>
        <p:spPr>
          <a:xfrm>
            <a:off x="3492500" y="2260726"/>
            <a:ext cx="1930400" cy="288725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rcRect r="53558"/>
          <a:stretch>
            <a:fillRect/>
          </a:stretch>
        </p:blipFill>
        <p:spPr>
          <a:xfrm>
            <a:off x="508000" y="2262859"/>
            <a:ext cx="2032000" cy="29139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47800"/>
          </a:xfrm>
        </p:spPr>
        <p:txBody>
          <a:bodyPr>
            <a:normAutofit/>
          </a:bodyPr>
          <a:lstStyle/>
          <a:p>
            <a:r>
              <a:rPr lang="en-US" dirty="0" smtClean="0"/>
              <a:t>How can we model different camera poses?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11954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The eye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520700" y="4813300"/>
            <a:ext cx="8458200" cy="15240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3000" dirty="0"/>
              <a:t>The human eye is a camera</a:t>
            </a:r>
            <a:endParaRPr lang="en-US" sz="30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b="1" dirty="0" smtClean="0"/>
              <a:t>Pupil</a:t>
            </a:r>
            <a:r>
              <a:rPr lang="en-US" sz="2400" dirty="0" smtClean="0"/>
              <a:t> -- </a:t>
            </a:r>
            <a:r>
              <a:rPr lang="en-US" sz="2400" dirty="0"/>
              <a:t>the</a:t>
            </a:r>
            <a:r>
              <a:rPr lang="en-US" sz="2400" dirty="0" smtClean="0"/>
              <a:t> “aperture” </a:t>
            </a:r>
            <a:r>
              <a:rPr lang="en-US" sz="2400" dirty="0"/>
              <a:t>whose size is controlled by the </a:t>
            </a:r>
            <a:r>
              <a:rPr lang="en-US" sz="2400" dirty="0" smtClean="0"/>
              <a:t>iris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dirty="0" smtClean="0"/>
              <a:t>Lens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dirty="0" smtClean="0"/>
              <a:t>Retina </a:t>
            </a:r>
            <a:r>
              <a:rPr lang="en-US" sz="2400" dirty="0" smtClean="0"/>
              <a:t>– the “film,” with photoreceptive cells called </a:t>
            </a:r>
            <a:r>
              <a:rPr lang="en-US" sz="2400" i="1" dirty="0" smtClean="0"/>
              <a:t>rods </a:t>
            </a:r>
            <a:r>
              <a:rPr lang="en-US" sz="2400" dirty="0" smtClean="0"/>
              <a:t>and </a:t>
            </a:r>
            <a:r>
              <a:rPr lang="en-US" sz="2400" i="1" dirty="0" smtClean="0"/>
              <a:t>cones</a:t>
            </a:r>
            <a:endParaRPr lang="en-US" sz="2400" i="1" dirty="0"/>
          </a:p>
        </p:txBody>
      </p:sp>
      <p:pic>
        <p:nvPicPr>
          <p:cNvPr id="45060" name="Picture 4" descr="humaneye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6588" y="1446213"/>
            <a:ext cx="5484812" cy="327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356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175"/>
            <a:ext cx="8229600" cy="1143000"/>
          </a:xfrm>
        </p:spPr>
        <p:txBody>
          <a:bodyPr/>
          <a:lstStyle/>
          <a:p>
            <a:pPr eaLnBrk="1" hangingPunct="1"/>
            <a:r>
              <a:rPr lang="en-US"/>
              <a:t>Pinhole camera</a:t>
            </a:r>
          </a:p>
        </p:txBody>
      </p:sp>
      <p:pic>
        <p:nvPicPr>
          <p:cNvPr id="7885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5413" y="2370138"/>
            <a:ext cx="6554787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3" name="Text Box 7"/>
          <p:cNvSpPr txBox="1">
            <a:spLocks noChangeArrowheads="1"/>
          </p:cNvSpPr>
          <p:nvPr/>
        </p:nvSpPr>
        <p:spPr bwMode="auto">
          <a:xfrm>
            <a:off x="34925" y="6545263"/>
            <a:ext cx="35147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1400">
                <a:solidFill>
                  <a:prstClr val="black"/>
                </a:solidFill>
                <a:latin typeface="Arial" charset="0"/>
              </a:rPr>
              <a:t>Fig from Forsyth and Ponce</a:t>
            </a:r>
          </a:p>
        </p:txBody>
      </p:sp>
      <p:sp>
        <p:nvSpPr>
          <p:cNvPr id="78855" name="TextBox 7"/>
          <p:cNvSpPr txBox="1">
            <a:spLocks noChangeArrowheads="1"/>
          </p:cNvSpPr>
          <p:nvPr/>
        </p:nvSpPr>
        <p:spPr bwMode="auto">
          <a:xfrm>
            <a:off x="2133600" y="4419600"/>
            <a:ext cx="1131887" cy="6461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Virtual image</a:t>
            </a:r>
          </a:p>
        </p:txBody>
      </p:sp>
      <p:sp>
        <p:nvSpPr>
          <p:cNvPr id="78856" name="TextBox 8"/>
          <p:cNvSpPr txBox="1">
            <a:spLocks noChangeArrowheads="1"/>
          </p:cNvSpPr>
          <p:nvPr/>
        </p:nvSpPr>
        <p:spPr bwMode="auto">
          <a:xfrm>
            <a:off x="4754563" y="4414838"/>
            <a:ext cx="985837" cy="3698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pinhole</a:t>
            </a:r>
          </a:p>
        </p:txBody>
      </p:sp>
      <p:sp>
        <p:nvSpPr>
          <p:cNvPr id="78857" name="TextBox 9"/>
          <p:cNvSpPr txBox="1">
            <a:spLocks noChangeArrowheads="1"/>
          </p:cNvSpPr>
          <p:nvPr/>
        </p:nvSpPr>
        <p:spPr bwMode="auto">
          <a:xfrm>
            <a:off x="7456488" y="3392488"/>
            <a:ext cx="985837" cy="6461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Image </a:t>
            </a:r>
            <a:r>
              <a:rPr lang="en-US" dirty="0" smtClean="0">
                <a:solidFill>
                  <a:prstClr val="black"/>
                </a:solidFill>
                <a:latin typeface="Arial" charset="0"/>
              </a:rPr>
              <a:t>sensor</a:t>
            </a:r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90600" y="1905000"/>
            <a:ext cx="839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charset="0"/>
              </a:rPr>
              <a:t>Scene</a:t>
            </a:r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773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Oldest (known) surviving photograph</a:t>
            </a:r>
          </a:p>
        </p:txBody>
      </p:sp>
      <p:sp>
        <p:nvSpPr>
          <p:cNvPr id="27653" name="TextBox 5"/>
          <p:cNvSpPr txBox="1">
            <a:spLocks noChangeArrowheads="1"/>
          </p:cNvSpPr>
          <p:nvPr/>
        </p:nvSpPr>
        <p:spPr bwMode="auto">
          <a:xfrm>
            <a:off x="990600" y="6477000"/>
            <a:ext cx="2352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Joseph </a:t>
            </a:r>
            <a:r>
              <a:rPr lang="en-US" dirty="0" err="1">
                <a:solidFill>
                  <a:prstClr val="black"/>
                </a:solidFill>
                <a:latin typeface="Arial" charset="0"/>
              </a:rPr>
              <a:t>Niepce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, 1826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457200" y="914400"/>
            <a:ext cx="5181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defTabSz="914400" eaLnBrk="1" hangingPunct="1"/>
            <a:r>
              <a:rPr lang="en-US" sz="2000" dirty="0" smtClean="0">
                <a:solidFill>
                  <a:prstClr val="black"/>
                </a:solidFill>
                <a:latin typeface="Calibri"/>
              </a:rPr>
              <a:t>8 hours exposure on a pewter plate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47800"/>
            <a:ext cx="7086600" cy="492371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1038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still_life"/>
          <p:cNvPicPr>
            <a:picLocks noChangeAspect="1" noChangeArrowheads="1"/>
          </p:cNvPicPr>
          <p:nvPr/>
        </p:nvPicPr>
        <p:blipFill>
          <a:blip r:embed="rId2">
            <a:lum bright="-6000" contrast="24000"/>
          </a:blip>
          <a:srcRect/>
          <a:stretch>
            <a:fillRect/>
          </a:stretch>
        </p:blipFill>
        <p:spPr bwMode="auto">
          <a:xfrm>
            <a:off x="1709738" y="1562100"/>
            <a:ext cx="4995862" cy="38481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56323" name="Text Box 3"/>
          <p:cNvSpPr txBox="1">
            <a:spLocks noChangeArrowheads="1"/>
          </p:cNvSpPr>
          <p:nvPr/>
        </p:nvSpPr>
        <p:spPr bwMode="auto">
          <a:xfrm>
            <a:off x="1812925" y="5480050"/>
            <a:ext cx="47339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prstClr val="black"/>
                </a:solidFill>
                <a:latin typeface="Palatino Linotype" pitchFamily="18" charset="0"/>
              </a:rPr>
              <a:t>Still Life</a:t>
            </a:r>
            <a:r>
              <a:rPr lang="en-US" dirty="0">
                <a:solidFill>
                  <a:prstClr val="black"/>
                </a:solidFill>
                <a:latin typeface="Palatino Linotype" pitchFamily="18" charset="0"/>
              </a:rPr>
              <a:t>, Louis </a:t>
            </a:r>
            <a:r>
              <a:rPr lang="en-US" dirty="0" err="1">
                <a:solidFill>
                  <a:prstClr val="black"/>
                </a:solidFill>
                <a:latin typeface="Palatino Linotype" pitchFamily="18" charset="0"/>
              </a:rPr>
              <a:t>Jaques</a:t>
            </a:r>
            <a:r>
              <a:rPr lang="en-US" dirty="0">
                <a:solidFill>
                  <a:prstClr val="black"/>
                </a:solidFill>
                <a:latin typeface="Palatino Linotype" pitchFamily="18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Palatino Linotype" pitchFamily="18" charset="0"/>
              </a:rPr>
              <a:t>Mande</a:t>
            </a:r>
            <a:r>
              <a:rPr lang="en-US" dirty="0">
                <a:solidFill>
                  <a:prstClr val="black"/>
                </a:solidFill>
                <a:latin typeface="Palatino Linotype" pitchFamily="18" charset="0"/>
              </a:rPr>
              <a:t> Daguerre, 1837</a:t>
            </a:r>
          </a:p>
        </p:txBody>
      </p:sp>
      <p:sp>
        <p:nvSpPr>
          <p:cNvPr id="56324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dirty="0" smtClean="0">
                <a:ea typeface="新細明體" charset="-120"/>
                <a:cs typeface="新細明體" charset="-120"/>
              </a:rPr>
              <a:t>Silver plates -- Daguerreotypes</a:t>
            </a:r>
            <a:endParaRPr lang="en-US" altLang="zh-TW" dirty="0">
              <a:ea typeface="新細明體" charset="-120"/>
              <a:cs typeface="新細明體" charset="-12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49F74F-E1BA-481A-9488-C3D953712C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099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matching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153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/>
              <a:t>Given a feature in</a:t>
            </a:r>
            <a:r>
              <a:rPr lang="en-US" sz="2800" dirty="0" smtClean="0"/>
              <a:t> image </a:t>
            </a:r>
            <a:r>
              <a:rPr lang="en-US" sz="2800" i="1" dirty="0" smtClean="0"/>
              <a:t>I</a:t>
            </a:r>
            <a:r>
              <a:rPr lang="en-US" sz="2800" dirty="0" smtClean="0"/>
              <a:t>, </a:t>
            </a:r>
            <a:r>
              <a:rPr lang="en-US" sz="2800" dirty="0"/>
              <a:t>how to find the best match in</a:t>
            </a:r>
            <a:r>
              <a:rPr lang="en-US" sz="2800" dirty="0" smtClean="0"/>
              <a:t> image </a:t>
            </a:r>
            <a:r>
              <a:rPr lang="en-US" sz="2800" i="1" dirty="0" smtClean="0"/>
              <a:t>J</a:t>
            </a:r>
            <a:r>
              <a:rPr lang="en-US" sz="2800" dirty="0" smtClean="0"/>
              <a:t>?</a:t>
            </a:r>
            <a:endParaRPr lang="en-US" sz="2800" dirty="0"/>
          </a:p>
          <a:p>
            <a:pPr marL="914400" lvl="1" indent="-457200">
              <a:buFontTx/>
              <a:buAutoNum type="arabicPeriod"/>
            </a:pPr>
            <a:r>
              <a:rPr lang="en-US" sz="2600" dirty="0"/>
              <a:t>Define distance function that compares</a:t>
            </a:r>
            <a:r>
              <a:rPr lang="en-US" sz="2600" dirty="0" smtClean="0"/>
              <a:t> a given pair of descriptors</a:t>
            </a:r>
          </a:p>
          <a:p>
            <a:pPr marL="914400" lvl="1" indent="-457200">
              <a:buFontTx/>
              <a:buAutoNum type="arabicPeriod"/>
            </a:pPr>
            <a:r>
              <a:rPr lang="en-US" sz="2600" dirty="0" smtClean="0"/>
              <a:t>For each feature in </a:t>
            </a:r>
            <a:r>
              <a:rPr lang="en-US" sz="2600" i="1" dirty="0" smtClean="0"/>
              <a:t>I</a:t>
            </a:r>
            <a:r>
              <a:rPr lang="en-US" sz="2600" dirty="0" smtClean="0"/>
              <a:t>, test </a:t>
            </a:r>
            <a:r>
              <a:rPr lang="en-US" sz="2600" dirty="0"/>
              <a:t>all the features in</a:t>
            </a:r>
            <a:r>
              <a:rPr lang="en-US" sz="2600" dirty="0" smtClean="0"/>
              <a:t> J, choosing </a:t>
            </a:r>
            <a:r>
              <a:rPr lang="en-US" sz="2600" dirty="0"/>
              <a:t>the one with </a:t>
            </a:r>
            <a:r>
              <a:rPr lang="en-US" sz="2600" dirty="0" smtClean="0"/>
              <a:t>minimum </a:t>
            </a:r>
            <a:r>
              <a:rPr lang="en-US" sz="2600" dirty="0"/>
              <a:t>distance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960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8174" cy="6604000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410075" y="6529387"/>
            <a:ext cx="24326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Palatino Linotype" pitchFamily="18" charset="0"/>
              </a:rPr>
              <a:t>Louis Daguerre</a:t>
            </a:r>
            <a:r>
              <a:rPr lang="en-US" dirty="0">
                <a:solidFill>
                  <a:prstClr val="black"/>
                </a:solidFill>
                <a:latin typeface="Palatino Linotype" pitchFamily="18" charset="0"/>
              </a:rPr>
              <a:t>, </a:t>
            </a:r>
            <a:r>
              <a:rPr lang="en-US" dirty="0" smtClean="0">
                <a:solidFill>
                  <a:prstClr val="black"/>
                </a:solidFill>
                <a:latin typeface="Palatino Linotype" pitchFamily="18" charset="0"/>
              </a:rPr>
              <a:t>1838</a:t>
            </a:r>
            <a:endParaRPr lang="en-US" dirty="0">
              <a:solidFill>
                <a:prstClr val="black"/>
              </a:solidFill>
              <a:latin typeface="Palatino Linotype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49F74F-E1BA-481A-9488-C3D953712C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280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Film photography</a:t>
            </a:r>
          </a:p>
        </p:txBody>
      </p:sp>
      <p:sp>
        <p:nvSpPr>
          <p:cNvPr id="57347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Black &amp; white (Eastman, 1885)</a:t>
            </a:r>
          </a:p>
          <a:p>
            <a:pPr lvl="1"/>
            <a:r>
              <a:rPr lang="en-US" dirty="0" smtClean="0"/>
              <a:t>Used nitrocellulose until 1930’s</a:t>
            </a:r>
          </a:p>
          <a:p>
            <a:r>
              <a:rPr lang="en-US" dirty="0" smtClean="0"/>
              <a:t>Color film – </a:t>
            </a:r>
            <a:r>
              <a:rPr lang="en-US" dirty="0" err="1" smtClean="0"/>
              <a:t>Kodachrome</a:t>
            </a:r>
            <a:r>
              <a:rPr lang="en-US" dirty="0" smtClean="0"/>
              <a:t> (1935)</a:t>
            </a:r>
          </a:p>
        </p:txBody>
      </p:sp>
      <p:pic>
        <p:nvPicPr>
          <p:cNvPr id="57348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505200"/>
            <a:ext cx="435927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3276600"/>
            <a:ext cx="2071688" cy="168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0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5410200"/>
            <a:ext cx="1814513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092" y="152400"/>
            <a:ext cx="2041407" cy="27559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045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304800" y="3048000"/>
            <a:ext cx="31003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Palatino Linotype" pitchFamily="18" charset="0"/>
              </a:rPr>
              <a:t>Silicon Image Detector,  1970</a:t>
            </a:r>
          </a:p>
        </p:txBody>
      </p:sp>
      <p:pic>
        <p:nvPicPr>
          <p:cNvPr id="58371" name="Picture 3" descr="us-quart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505200"/>
            <a:ext cx="2039938" cy="203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2" name="Picture 4" descr="ccd_fou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1752600"/>
            <a:ext cx="176212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3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Silicon Image Detector</a:t>
            </a:r>
          </a:p>
        </p:txBody>
      </p:sp>
      <p:pic>
        <p:nvPicPr>
          <p:cNvPr id="58374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38600" y="2286000"/>
            <a:ext cx="4191000" cy="270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5" name="Text Box 2"/>
          <p:cNvSpPr txBox="1">
            <a:spLocks noChangeArrowheads="1"/>
          </p:cNvSpPr>
          <p:nvPr/>
        </p:nvSpPr>
        <p:spPr bwMode="auto">
          <a:xfrm>
            <a:off x="4572000" y="5116513"/>
            <a:ext cx="40116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Palatino Linotype" pitchFamily="18" charset="0"/>
              </a:rPr>
              <a:t>Steve Sasson &amp; first digital camera, 1975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49F74F-E1BA-481A-9488-C3D953712C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01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Parametric (global) warping</a:t>
            </a:r>
          </a:p>
        </p:txBody>
      </p:sp>
      <p:sp>
        <p:nvSpPr>
          <p:cNvPr id="742414" name="Rectangle 14"/>
          <p:cNvSpPr>
            <a:spLocks noGrp="1" noChangeArrowheads="1"/>
          </p:cNvSpPr>
          <p:nvPr>
            <p:ph type="body" idx="1"/>
          </p:nvPr>
        </p:nvSpPr>
        <p:spPr>
          <a:xfrm>
            <a:off x="685800" y="2590800"/>
            <a:ext cx="7772400" cy="31242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/>
              <a:t>	Transformation T is a coordinate-changing machine:</a:t>
            </a:r>
          </a:p>
          <a:p>
            <a:pPr>
              <a:buNone/>
            </a:pPr>
            <a:r>
              <a:rPr lang="en-US" dirty="0" smtClean="0"/>
              <a:t>					</a:t>
            </a:r>
            <a:r>
              <a:rPr lang="en-US" dirty="0" err="1" smtClean="0"/>
              <a:t>p’</a:t>
            </a:r>
            <a:r>
              <a:rPr lang="en-US" dirty="0" smtClean="0"/>
              <a:t> = </a:t>
            </a:r>
            <a:r>
              <a:rPr lang="en-US" i="1" dirty="0" smtClean="0"/>
              <a:t>T</a:t>
            </a:r>
            <a:r>
              <a:rPr lang="en-US" dirty="0" smtClean="0"/>
              <a:t>(p)</a:t>
            </a:r>
          </a:p>
          <a:p>
            <a:pPr>
              <a:buNone/>
            </a:pPr>
            <a:r>
              <a:rPr lang="en-US" dirty="0" smtClean="0"/>
              <a:t>	</a:t>
            </a:r>
          </a:p>
          <a:p>
            <a:pPr>
              <a:buNone/>
            </a:pPr>
            <a:r>
              <a:rPr lang="en-US" dirty="0" smtClean="0"/>
              <a:t>	What does it mean that </a:t>
            </a:r>
            <a:r>
              <a:rPr lang="en-US" i="1" dirty="0" smtClean="0"/>
              <a:t>T</a:t>
            </a:r>
            <a:r>
              <a:rPr lang="en-US" dirty="0" smtClean="0"/>
              <a:t> is global?</a:t>
            </a:r>
          </a:p>
          <a:p>
            <a:pPr lvl="1"/>
            <a:r>
              <a:rPr lang="en-US" dirty="0" smtClean="0"/>
              <a:t>Is the same for any point p</a:t>
            </a:r>
          </a:p>
          <a:p>
            <a:pPr lvl="1"/>
            <a:r>
              <a:rPr lang="en-US" dirty="0" smtClean="0"/>
              <a:t>can be described by just a few numbers (parameters)</a:t>
            </a:r>
          </a:p>
          <a:p>
            <a:pPr>
              <a:buNone/>
            </a:pPr>
            <a:r>
              <a:rPr lang="en-US" dirty="0" smtClean="0"/>
              <a:t>	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b="1" dirty="0" smtClean="0"/>
              <a:t>For linear transformations</a:t>
            </a:r>
            <a:r>
              <a:rPr lang="en-US" dirty="0" smtClean="0"/>
              <a:t>, we can represent T as a matrix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/>
              <a:t>	</a:t>
            </a:r>
            <a:r>
              <a:rPr lang="en-US" dirty="0" smtClean="0"/>
              <a:t>	        p’ = </a:t>
            </a:r>
            <a:r>
              <a:rPr lang="en-US" b="1" dirty="0" smtClean="0"/>
              <a:t>M</a:t>
            </a:r>
            <a:r>
              <a:rPr lang="en-US" dirty="0" smtClean="0"/>
              <a:t>p</a:t>
            </a:r>
          </a:p>
          <a:p>
            <a:endParaRPr lang="en-US" dirty="0" smtClean="0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3352800" y="1352550"/>
            <a:ext cx="1600200" cy="476250"/>
            <a:chOff x="2256" y="2064"/>
            <a:chExt cx="1008" cy="300"/>
          </a:xfrm>
        </p:grpSpPr>
        <p:sp>
          <p:nvSpPr>
            <p:cNvPr id="1036" name="Text Box 7"/>
            <p:cNvSpPr txBox="1">
              <a:spLocks noChangeArrowheads="1"/>
            </p:cNvSpPr>
            <p:nvPr/>
          </p:nvSpPr>
          <p:spPr bwMode="auto">
            <a:xfrm>
              <a:off x="2592" y="2064"/>
              <a:ext cx="336" cy="3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91440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Arial" charset="0"/>
                </a:rPr>
                <a:t>T</a:t>
              </a:r>
            </a:p>
          </p:txBody>
        </p:sp>
        <p:sp>
          <p:nvSpPr>
            <p:cNvPr id="1037" name="Line 8"/>
            <p:cNvSpPr>
              <a:spLocks noChangeShapeType="1"/>
            </p:cNvSpPr>
            <p:nvPr/>
          </p:nvSpPr>
          <p:spPr bwMode="auto">
            <a:xfrm>
              <a:off x="2256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038" name="Line 9"/>
            <p:cNvSpPr>
              <a:spLocks noChangeShapeType="1"/>
            </p:cNvSpPr>
            <p:nvPr/>
          </p:nvSpPr>
          <p:spPr bwMode="auto">
            <a:xfrm>
              <a:off x="2928" y="2208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pic>
        <p:nvPicPr>
          <p:cNvPr id="1030" name="Picture 10" descr="HHHIMG_1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038225"/>
            <a:ext cx="1462088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11" descr="HHHIMG_1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1371600"/>
            <a:ext cx="18430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Text Box 15"/>
          <p:cNvSpPr txBox="1">
            <a:spLocks noChangeArrowheads="1"/>
          </p:cNvSpPr>
          <p:nvPr/>
        </p:nvSpPr>
        <p:spPr bwMode="auto">
          <a:xfrm>
            <a:off x="1524000" y="2133600"/>
            <a:ext cx="1262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prstClr val="black"/>
                </a:solidFill>
                <a:latin typeface="Arial" charset="0"/>
              </a:rPr>
              <a:t>p</a:t>
            </a:r>
            <a:r>
              <a:rPr lang="en-US">
                <a:solidFill>
                  <a:prstClr val="black"/>
                </a:solidFill>
                <a:latin typeface="Arial" charset="0"/>
              </a:rPr>
              <a:t> = (x,y)</a:t>
            </a:r>
          </a:p>
        </p:txBody>
      </p:sp>
      <p:sp>
        <p:nvSpPr>
          <p:cNvPr id="1033" name="Text Box 16"/>
          <p:cNvSpPr txBox="1">
            <a:spLocks noChangeArrowheads="1"/>
          </p:cNvSpPr>
          <p:nvPr/>
        </p:nvSpPr>
        <p:spPr bwMode="auto">
          <a:xfrm>
            <a:off x="5748338" y="2133600"/>
            <a:ext cx="15668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prstClr val="black"/>
                </a:solidFill>
                <a:latin typeface="Arial" charset="0"/>
              </a:rPr>
              <a:t>p’</a:t>
            </a:r>
            <a:r>
              <a:rPr lang="en-US">
                <a:solidFill>
                  <a:prstClr val="black"/>
                </a:solidFill>
                <a:latin typeface="Arial" charset="0"/>
              </a:rPr>
              <a:t> = (x’,y’)</a:t>
            </a:r>
          </a:p>
        </p:txBody>
      </p:sp>
      <p:sp>
        <p:nvSpPr>
          <p:cNvPr id="1034" name="Oval 17"/>
          <p:cNvSpPr>
            <a:spLocks noChangeAspect="1" noChangeArrowheads="1"/>
          </p:cNvSpPr>
          <p:nvPr/>
        </p:nvSpPr>
        <p:spPr bwMode="auto">
          <a:xfrm>
            <a:off x="6129338" y="14811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035" name="Oval 18"/>
          <p:cNvSpPr>
            <a:spLocks noChangeAspect="1" noChangeArrowheads="1"/>
          </p:cNvSpPr>
          <p:nvPr/>
        </p:nvSpPr>
        <p:spPr bwMode="auto">
          <a:xfrm>
            <a:off x="2014538" y="1219200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graphicFrame>
        <p:nvGraphicFramePr>
          <p:cNvPr id="742423" name="Object 23"/>
          <p:cNvGraphicFramePr>
            <a:graphicFrameLocks noChangeAspect="1"/>
          </p:cNvGraphicFramePr>
          <p:nvPr/>
        </p:nvGraphicFramePr>
        <p:xfrm>
          <a:off x="3581400" y="5638800"/>
          <a:ext cx="1645422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835" name="Equation" r:id="rId4" imgW="812520" imgH="469800" progId="Equation.3">
                  <p:embed/>
                </p:oleObj>
              </mc:Choice>
              <mc:Fallback>
                <p:oleObj name="Equation" r:id="rId4" imgW="8125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5638800"/>
                        <a:ext cx="1645422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3463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241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Parametric (global) warping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Examples of parametric warps:</a:t>
            </a:r>
          </a:p>
        </p:txBody>
      </p:sp>
      <p:pic>
        <p:nvPicPr>
          <p:cNvPr id="21508" name="Picture 4" descr="HHHIMG_116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0713" y="2805113"/>
            <a:ext cx="1462087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1524000" y="3900488"/>
            <a:ext cx="13716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translation</a:t>
            </a:r>
          </a:p>
        </p:txBody>
      </p:sp>
      <p:pic>
        <p:nvPicPr>
          <p:cNvPr id="21510" name="Picture 6" descr="HHHIMG_116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0" y="2819400"/>
            <a:ext cx="14620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1" name="Picture 7" descr="rotat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2590800"/>
            <a:ext cx="1755775" cy="141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2" name="Text Box 8"/>
          <p:cNvSpPr txBox="1">
            <a:spLocks noChangeArrowheads="1"/>
          </p:cNvSpPr>
          <p:nvPr/>
        </p:nvSpPr>
        <p:spPr bwMode="auto">
          <a:xfrm>
            <a:off x="4117975" y="38862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rotation</a:t>
            </a:r>
          </a:p>
        </p:txBody>
      </p:sp>
      <p:sp>
        <p:nvSpPr>
          <p:cNvPr id="21513" name="Text Box 9"/>
          <p:cNvSpPr txBox="1">
            <a:spLocks noChangeArrowheads="1"/>
          </p:cNvSpPr>
          <p:nvPr/>
        </p:nvSpPr>
        <p:spPr bwMode="auto">
          <a:xfrm>
            <a:off x="6553200" y="38100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aspect</a:t>
            </a:r>
          </a:p>
        </p:txBody>
      </p:sp>
      <p:pic>
        <p:nvPicPr>
          <p:cNvPr id="21514" name="Picture 10" descr="affin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4495800"/>
            <a:ext cx="1746250" cy="13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1524000" y="59436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affine</a:t>
            </a:r>
          </a:p>
        </p:txBody>
      </p:sp>
      <p:pic>
        <p:nvPicPr>
          <p:cNvPr id="21516" name="Picture 12" descr="perspectiv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6200" y="4648200"/>
            <a:ext cx="1563688" cy="100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4002088" y="57404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perspective</a:t>
            </a:r>
          </a:p>
        </p:txBody>
      </p:sp>
      <p:pic>
        <p:nvPicPr>
          <p:cNvPr id="21518" name="Picture 14" descr="cylindrica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37313" y="4543425"/>
            <a:ext cx="1563687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9" name="Text Box 15"/>
          <p:cNvSpPr txBox="1">
            <a:spLocks noChangeArrowheads="1"/>
          </p:cNvSpPr>
          <p:nvPr/>
        </p:nvSpPr>
        <p:spPr bwMode="auto">
          <a:xfrm>
            <a:off x="6477000" y="58928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cylindrical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7410700"/>
      </p:ext>
    </p:extLst>
  </p:cSld>
  <p:clrMapOvr>
    <a:masterClrMapping/>
  </p:clrMapOvr>
  <p:transition xmlns:p14="http://schemas.microsoft.com/office/powerpoint/2010/main" advClick="0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smtClean="0"/>
              <a:t>Scaling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239871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i="1" dirty="0" smtClean="0">
                <a:solidFill>
                  <a:srgbClr val="CC3300"/>
                </a:solidFill>
              </a:rPr>
              <a:t>Scaling</a:t>
            </a:r>
            <a:r>
              <a:rPr lang="en-US" sz="2800" dirty="0" smtClean="0"/>
              <a:t> a coordinate means multiplying each of its components by a scalar</a:t>
            </a:r>
          </a:p>
          <a:p>
            <a:pPr>
              <a:lnSpc>
                <a:spcPct val="90000"/>
              </a:lnSpc>
            </a:pPr>
            <a:r>
              <a:rPr lang="en-US" sz="2800" i="1" dirty="0" smtClean="0">
                <a:solidFill>
                  <a:srgbClr val="CC3300"/>
                </a:solidFill>
              </a:rPr>
              <a:t>Uniform scaling</a:t>
            </a:r>
            <a:r>
              <a:rPr lang="en-US" sz="2800" dirty="0" smtClean="0"/>
              <a:t> means this scalar is the same for all components: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09600" y="3505200"/>
            <a:ext cx="3048000" cy="2743200"/>
            <a:chOff x="816" y="2208"/>
            <a:chExt cx="1920" cy="1728"/>
          </a:xfrm>
        </p:grpSpPr>
        <p:sp>
          <p:nvSpPr>
            <p:cNvPr id="22562" name="Line 5"/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63" name="Line 6"/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64" name="Line 7"/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65" name="Line 8"/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66" name="Line 9"/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67" name="Line 10"/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68" name="Line 11"/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69" name="Line 12"/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70" name="Line 13"/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71" name="Line 14"/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72" name="Line 15"/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73" name="Line 16"/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74" name="Line 17"/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75" name="Line 18"/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76" name="Line 19"/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77" name="Line 20"/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78" name="Line 21"/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79" name="Line 22"/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1600200" y="4572000"/>
            <a:ext cx="914400" cy="1066800"/>
            <a:chOff x="1440" y="2928"/>
            <a:chExt cx="576" cy="672"/>
          </a:xfrm>
        </p:grpSpPr>
        <p:sp>
          <p:nvSpPr>
            <p:cNvPr id="22559" name="Freeform 24" descr="Horizontal brick"/>
            <p:cNvSpPr>
              <a:spLocks/>
            </p:cNvSpPr>
            <p:nvPr/>
          </p:nvSpPr>
          <p:spPr bwMode="auto">
            <a:xfrm>
              <a:off x="1536" y="2928"/>
              <a:ext cx="96" cy="144"/>
            </a:xfrm>
            <a:custGeom>
              <a:avLst/>
              <a:gdLst>
                <a:gd name="T0" fmla="*/ 0 w 96"/>
                <a:gd name="T1" fmla="*/ 144 h 144"/>
                <a:gd name="T2" fmla="*/ 0 w 96"/>
                <a:gd name="T3" fmla="*/ 0 h 144"/>
                <a:gd name="T4" fmla="*/ 96 w 96"/>
                <a:gd name="T5" fmla="*/ 0 h 144"/>
                <a:gd name="T6" fmla="*/ 96 w 96"/>
                <a:gd name="T7" fmla="*/ 96 h 144"/>
                <a:gd name="T8" fmla="*/ 0 w 96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144"/>
                <a:gd name="T17" fmla="*/ 96 w 96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144">
                  <a:moveTo>
                    <a:pt x="0" y="14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96"/>
                  </a:lnTo>
                  <a:lnTo>
                    <a:pt x="0" y="144"/>
                  </a:lnTo>
                  <a:close/>
                </a:path>
              </a:pathLst>
            </a:custGeom>
            <a:pattFill prst="horzBrick">
              <a:fgClr>
                <a:srgbClr val="032389"/>
              </a:fgClr>
              <a:bgClr>
                <a:srgbClr val="FFFFFF"/>
              </a:bgClr>
            </a:pattFill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60" name="Rectangle 25"/>
            <p:cNvSpPr>
              <a:spLocks noChangeArrowheads="1"/>
            </p:cNvSpPr>
            <p:nvPr/>
          </p:nvSpPr>
          <p:spPr bwMode="auto">
            <a:xfrm>
              <a:off x="1440" y="3168"/>
              <a:ext cx="576" cy="4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61" name="Freeform 26"/>
            <p:cNvSpPr>
              <a:spLocks/>
            </p:cNvSpPr>
            <p:nvPr/>
          </p:nvSpPr>
          <p:spPr bwMode="auto">
            <a:xfrm>
              <a:off x="1440" y="2976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240 w 576"/>
                <a:gd name="T3" fmla="*/ 0 h 192"/>
                <a:gd name="T4" fmla="*/ 336 w 576"/>
                <a:gd name="T5" fmla="*/ 0 h 192"/>
                <a:gd name="T6" fmla="*/ 576 w 576"/>
                <a:gd name="T7" fmla="*/ 192 h 192"/>
                <a:gd name="T8" fmla="*/ 0 w 576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lnTo>
                    <a:pt x="240" y="0"/>
                  </a:lnTo>
                  <a:lnTo>
                    <a:pt x="336" y="0"/>
                  </a:lnTo>
                  <a:lnTo>
                    <a:pt x="576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181600" y="3505200"/>
            <a:ext cx="3048000" cy="2743200"/>
            <a:chOff x="816" y="2208"/>
            <a:chExt cx="1920" cy="1728"/>
          </a:xfrm>
        </p:grpSpPr>
        <p:sp>
          <p:nvSpPr>
            <p:cNvPr id="22541" name="Line 28"/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42" name="Line 29"/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43" name="Line 30"/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44" name="Line 31"/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45" name="Line 32"/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46" name="Line 33"/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47" name="Line 34"/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48" name="Line 35"/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49" name="Line 36"/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50" name="Line 37"/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51" name="Line 38"/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52" name="Line 39"/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53" name="Line 40"/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54" name="Line 41"/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55" name="Line 42"/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56" name="Line 43"/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57" name="Line 44"/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58" name="Line 45"/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grpSp>
        <p:nvGrpSpPr>
          <p:cNvPr id="5" name="Group 46"/>
          <p:cNvGrpSpPr>
            <a:grpSpLocks noChangeAspect="1"/>
          </p:cNvGrpSpPr>
          <p:nvPr/>
        </p:nvGrpSpPr>
        <p:grpSpPr bwMode="auto">
          <a:xfrm>
            <a:off x="6781800" y="3200400"/>
            <a:ext cx="1828800" cy="2133600"/>
            <a:chOff x="1440" y="2928"/>
            <a:chExt cx="576" cy="672"/>
          </a:xfrm>
        </p:grpSpPr>
        <p:sp>
          <p:nvSpPr>
            <p:cNvPr id="22538" name="Freeform 47" descr="Horizontal brick"/>
            <p:cNvSpPr>
              <a:spLocks noChangeAspect="1"/>
            </p:cNvSpPr>
            <p:nvPr/>
          </p:nvSpPr>
          <p:spPr bwMode="auto">
            <a:xfrm>
              <a:off x="1536" y="2928"/>
              <a:ext cx="96" cy="144"/>
            </a:xfrm>
            <a:custGeom>
              <a:avLst/>
              <a:gdLst>
                <a:gd name="T0" fmla="*/ 0 w 96"/>
                <a:gd name="T1" fmla="*/ 144 h 144"/>
                <a:gd name="T2" fmla="*/ 0 w 96"/>
                <a:gd name="T3" fmla="*/ 0 h 144"/>
                <a:gd name="T4" fmla="*/ 96 w 96"/>
                <a:gd name="T5" fmla="*/ 0 h 144"/>
                <a:gd name="T6" fmla="*/ 96 w 96"/>
                <a:gd name="T7" fmla="*/ 96 h 144"/>
                <a:gd name="T8" fmla="*/ 0 w 96"/>
                <a:gd name="T9" fmla="*/ 144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144"/>
                <a:gd name="T17" fmla="*/ 96 w 96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144">
                  <a:moveTo>
                    <a:pt x="0" y="14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96"/>
                  </a:lnTo>
                  <a:lnTo>
                    <a:pt x="0" y="144"/>
                  </a:lnTo>
                  <a:close/>
                </a:path>
              </a:pathLst>
            </a:custGeom>
            <a:pattFill prst="horzBrick">
              <a:fgClr>
                <a:srgbClr val="011965"/>
              </a:fgClr>
              <a:bgClr>
                <a:srgbClr val="FFFFFF"/>
              </a:bgClr>
            </a:pattFill>
            <a:ln w="38100" cap="flat" cmpd="sng">
              <a:solidFill>
                <a:srgbClr val="01196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39" name="Rectangle 48"/>
            <p:cNvSpPr>
              <a:spLocks noChangeAspect="1" noChangeArrowheads="1"/>
            </p:cNvSpPr>
            <p:nvPr/>
          </p:nvSpPr>
          <p:spPr bwMode="auto">
            <a:xfrm>
              <a:off x="1440" y="3168"/>
              <a:ext cx="576" cy="4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2540" name="Freeform 49"/>
            <p:cNvSpPr>
              <a:spLocks noChangeAspect="1"/>
            </p:cNvSpPr>
            <p:nvPr/>
          </p:nvSpPr>
          <p:spPr bwMode="auto">
            <a:xfrm>
              <a:off x="1440" y="2976"/>
              <a:ext cx="576" cy="192"/>
            </a:xfrm>
            <a:custGeom>
              <a:avLst/>
              <a:gdLst>
                <a:gd name="T0" fmla="*/ 0 w 576"/>
                <a:gd name="T1" fmla="*/ 192 h 192"/>
                <a:gd name="T2" fmla="*/ 240 w 576"/>
                <a:gd name="T3" fmla="*/ 0 h 192"/>
                <a:gd name="T4" fmla="*/ 336 w 576"/>
                <a:gd name="T5" fmla="*/ 0 h 192"/>
                <a:gd name="T6" fmla="*/ 576 w 576"/>
                <a:gd name="T7" fmla="*/ 192 h 192"/>
                <a:gd name="T8" fmla="*/ 0 w 576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76"/>
                <a:gd name="T16" fmla="*/ 0 h 192"/>
                <a:gd name="T17" fmla="*/ 576 w 576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76" h="192">
                  <a:moveTo>
                    <a:pt x="0" y="192"/>
                  </a:moveTo>
                  <a:lnTo>
                    <a:pt x="240" y="0"/>
                  </a:lnTo>
                  <a:lnTo>
                    <a:pt x="336" y="0"/>
                  </a:lnTo>
                  <a:lnTo>
                    <a:pt x="576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22536" name="AutoShape 50"/>
          <p:cNvSpPr>
            <a:spLocks noChangeArrowheads="1"/>
          </p:cNvSpPr>
          <p:nvPr/>
        </p:nvSpPr>
        <p:spPr bwMode="auto">
          <a:xfrm>
            <a:off x="3962400" y="4724400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2537" name="Text Box 51"/>
          <p:cNvSpPr txBox="1">
            <a:spLocks noChangeArrowheads="1"/>
          </p:cNvSpPr>
          <p:nvPr/>
        </p:nvSpPr>
        <p:spPr bwMode="auto">
          <a:xfrm>
            <a:off x="4065588" y="5105400"/>
            <a:ext cx="579437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prstClr val="black"/>
                </a:solidFill>
                <a:latin typeface="Arial" charset="0"/>
                <a:sym typeface="Symbol" pitchFamily="18" charset="2"/>
              </a:rPr>
              <a:t></a:t>
            </a:r>
            <a:r>
              <a:rPr lang="en-US">
                <a:solidFill>
                  <a:prstClr val="black"/>
                </a:solidFill>
                <a:latin typeface="Arial" charset="0"/>
                <a:sym typeface="Symbol" pitchFamily="18" charset="2"/>
              </a:rPr>
              <a:t> </a:t>
            </a:r>
            <a:r>
              <a:rPr lang="en-US">
                <a:solidFill>
                  <a:prstClr val="black"/>
                </a:solidFill>
                <a:latin typeface="Arial" charset="0"/>
              </a:rPr>
              <a:t>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3885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i="1" dirty="0" smtClean="0">
                <a:solidFill>
                  <a:srgbClr val="CC3300"/>
                </a:solidFill>
              </a:rPr>
              <a:t>Non-uniform scaling</a:t>
            </a:r>
            <a:r>
              <a:rPr lang="en-US" sz="2800" dirty="0" smtClean="0"/>
              <a:t>: different scalars per component:</a:t>
            </a:r>
          </a:p>
          <a:p>
            <a:pPr>
              <a:lnSpc>
                <a:spcPct val="90000"/>
              </a:lnSpc>
            </a:pPr>
            <a:endParaRPr lang="en-US" sz="2000" dirty="0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smtClean="0"/>
              <a:t>Scaling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09600" y="2514600"/>
            <a:ext cx="8001000" cy="2743200"/>
            <a:chOff x="384" y="1584"/>
            <a:chExt cx="5040" cy="172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384" y="1584"/>
              <a:ext cx="1920" cy="1728"/>
              <a:chOff x="816" y="2208"/>
              <a:chExt cx="1920" cy="1728"/>
            </a:xfrm>
          </p:grpSpPr>
          <p:sp>
            <p:nvSpPr>
              <p:cNvPr id="23587" name="Line 6"/>
              <p:cNvSpPr>
                <a:spLocks noChangeShapeType="1"/>
              </p:cNvSpPr>
              <p:nvPr/>
            </p:nvSpPr>
            <p:spPr bwMode="auto">
              <a:xfrm>
                <a:off x="1056" y="2208"/>
                <a:ext cx="0" cy="17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88" name="Line 7"/>
              <p:cNvSpPr>
                <a:spLocks noChangeShapeType="1"/>
              </p:cNvSpPr>
              <p:nvPr/>
            </p:nvSpPr>
            <p:spPr bwMode="auto">
              <a:xfrm>
                <a:off x="816" y="3744"/>
                <a:ext cx="19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89" name="Line 8"/>
              <p:cNvSpPr>
                <a:spLocks noChangeShapeType="1"/>
              </p:cNvSpPr>
              <p:nvPr/>
            </p:nvSpPr>
            <p:spPr bwMode="auto">
              <a:xfrm>
                <a:off x="124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90" name="Line 9"/>
              <p:cNvSpPr>
                <a:spLocks noChangeShapeType="1"/>
              </p:cNvSpPr>
              <p:nvPr/>
            </p:nvSpPr>
            <p:spPr bwMode="auto">
              <a:xfrm>
                <a:off x="144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91" name="Line 10"/>
              <p:cNvSpPr>
                <a:spLocks noChangeShapeType="1"/>
              </p:cNvSpPr>
              <p:nvPr/>
            </p:nvSpPr>
            <p:spPr bwMode="auto">
              <a:xfrm>
                <a:off x="163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92" name="Line 11"/>
              <p:cNvSpPr>
                <a:spLocks noChangeShapeType="1"/>
              </p:cNvSpPr>
              <p:nvPr/>
            </p:nvSpPr>
            <p:spPr bwMode="auto">
              <a:xfrm>
                <a:off x="1824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93" name="Line 12"/>
              <p:cNvSpPr>
                <a:spLocks noChangeShapeType="1"/>
              </p:cNvSpPr>
              <p:nvPr/>
            </p:nvSpPr>
            <p:spPr bwMode="auto">
              <a:xfrm>
                <a:off x="2016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94" name="Line 13"/>
              <p:cNvSpPr>
                <a:spLocks noChangeShapeType="1"/>
              </p:cNvSpPr>
              <p:nvPr/>
            </p:nvSpPr>
            <p:spPr bwMode="auto">
              <a:xfrm>
                <a:off x="220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95" name="Line 14"/>
              <p:cNvSpPr>
                <a:spLocks noChangeShapeType="1"/>
              </p:cNvSpPr>
              <p:nvPr/>
            </p:nvSpPr>
            <p:spPr bwMode="auto">
              <a:xfrm>
                <a:off x="240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96" name="Line 15"/>
              <p:cNvSpPr>
                <a:spLocks noChangeShapeType="1"/>
              </p:cNvSpPr>
              <p:nvPr/>
            </p:nvSpPr>
            <p:spPr bwMode="auto">
              <a:xfrm>
                <a:off x="259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97" name="Line 16"/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98" name="Line 17"/>
              <p:cNvSpPr>
                <a:spLocks noChangeShapeType="1"/>
              </p:cNvSpPr>
              <p:nvPr/>
            </p:nvSpPr>
            <p:spPr bwMode="auto">
              <a:xfrm>
                <a:off x="1008" y="336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99" name="Line 18"/>
              <p:cNvSpPr>
                <a:spLocks noChangeShapeType="1"/>
              </p:cNvSpPr>
              <p:nvPr/>
            </p:nvSpPr>
            <p:spPr bwMode="auto">
              <a:xfrm>
                <a:off x="1008" y="316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600" name="Line 19"/>
              <p:cNvSpPr>
                <a:spLocks noChangeShapeType="1"/>
              </p:cNvSpPr>
              <p:nvPr/>
            </p:nvSpPr>
            <p:spPr bwMode="auto">
              <a:xfrm>
                <a:off x="1008" y="2976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601" name="Line 20"/>
              <p:cNvSpPr>
                <a:spLocks noChangeShapeType="1"/>
              </p:cNvSpPr>
              <p:nvPr/>
            </p:nvSpPr>
            <p:spPr bwMode="auto">
              <a:xfrm>
                <a:off x="1008" y="2784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602" name="Line 21"/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603" name="Line 22"/>
              <p:cNvSpPr>
                <a:spLocks noChangeShapeType="1"/>
              </p:cNvSpPr>
              <p:nvPr/>
            </p:nvSpPr>
            <p:spPr bwMode="auto">
              <a:xfrm>
                <a:off x="1008" y="240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604" name="Line 23"/>
              <p:cNvSpPr>
                <a:spLocks noChangeShapeType="1"/>
              </p:cNvSpPr>
              <p:nvPr/>
            </p:nvSpPr>
            <p:spPr bwMode="auto">
              <a:xfrm>
                <a:off x="1008" y="220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  <p:grpSp>
          <p:nvGrpSpPr>
            <p:cNvPr id="4" name="Group 24"/>
            <p:cNvGrpSpPr>
              <a:grpSpLocks/>
            </p:cNvGrpSpPr>
            <p:nvPr/>
          </p:nvGrpSpPr>
          <p:grpSpPr bwMode="auto">
            <a:xfrm>
              <a:off x="1008" y="2256"/>
              <a:ext cx="576" cy="672"/>
              <a:chOff x="1440" y="2928"/>
              <a:chExt cx="576" cy="672"/>
            </a:xfrm>
          </p:grpSpPr>
          <p:sp>
            <p:nvSpPr>
              <p:cNvPr id="23584" name="Freeform 25" descr="Horizontal brick"/>
              <p:cNvSpPr>
                <a:spLocks/>
              </p:cNvSpPr>
              <p:nvPr/>
            </p:nvSpPr>
            <p:spPr bwMode="auto">
              <a:xfrm>
                <a:off x="1536" y="2928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0 w 96"/>
                  <a:gd name="T3" fmla="*/ 0 h 144"/>
                  <a:gd name="T4" fmla="*/ 96 w 96"/>
                  <a:gd name="T5" fmla="*/ 0 h 144"/>
                  <a:gd name="T6" fmla="*/ 96 w 96"/>
                  <a:gd name="T7" fmla="*/ 96 h 144"/>
                  <a:gd name="T8" fmla="*/ 0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96" y="96"/>
                    </a:lnTo>
                    <a:lnTo>
                      <a:pt x="0" y="144"/>
                    </a:lnTo>
                    <a:close/>
                  </a:path>
                </a:pathLst>
              </a:custGeom>
              <a:pattFill prst="horzBrick">
                <a:fgClr>
                  <a:srgbClr val="032389"/>
                </a:fgClr>
                <a:bgClr>
                  <a:srgbClr val="FFFFFF"/>
                </a:bgClr>
              </a:pattFill>
              <a:ln w="381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85" name="Rectangle 26"/>
              <p:cNvSpPr>
                <a:spLocks noChangeArrowheads="1"/>
              </p:cNvSpPr>
              <p:nvPr/>
            </p:nvSpPr>
            <p:spPr bwMode="auto">
              <a:xfrm>
                <a:off x="1440" y="3168"/>
                <a:ext cx="576" cy="43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86" name="Freeform 27"/>
              <p:cNvSpPr>
                <a:spLocks/>
              </p:cNvSpPr>
              <p:nvPr/>
            </p:nvSpPr>
            <p:spPr bwMode="auto">
              <a:xfrm>
                <a:off x="1440" y="2976"/>
                <a:ext cx="576" cy="192"/>
              </a:xfrm>
              <a:custGeom>
                <a:avLst/>
                <a:gdLst>
                  <a:gd name="T0" fmla="*/ 0 w 576"/>
                  <a:gd name="T1" fmla="*/ 192 h 192"/>
                  <a:gd name="T2" fmla="*/ 240 w 576"/>
                  <a:gd name="T3" fmla="*/ 0 h 192"/>
                  <a:gd name="T4" fmla="*/ 336 w 576"/>
                  <a:gd name="T5" fmla="*/ 0 h 192"/>
                  <a:gd name="T6" fmla="*/ 576 w 576"/>
                  <a:gd name="T7" fmla="*/ 192 h 192"/>
                  <a:gd name="T8" fmla="*/ 0 w 576"/>
                  <a:gd name="T9" fmla="*/ 192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192"/>
                  <a:gd name="T17" fmla="*/ 576 w 576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192">
                    <a:moveTo>
                      <a:pt x="0" y="192"/>
                    </a:moveTo>
                    <a:lnTo>
                      <a:pt x="240" y="0"/>
                    </a:lnTo>
                    <a:lnTo>
                      <a:pt x="336" y="0"/>
                    </a:lnTo>
                    <a:lnTo>
                      <a:pt x="576" y="192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3264" y="1584"/>
              <a:ext cx="1920" cy="1728"/>
              <a:chOff x="816" y="2208"/>
              <a:chExt cx="1920" cy="1728"/>
            </a:xfrm>
          </p:grpSpPr>
          <p:sp>
            <p:nvSpPr>
              <p:cNvPr id="23566" name="Line 29"/>
              <p:cNvSpPr>
                <a:spLocks noChangeShapeType="1"/>
              </p:cNvSpPr>
              <p:nvPr/>
            </p:nvSpPr>
            <p:spPr bwMode="auto">
              <a:xfrm>
                <a:off x="1056" y="2208"/>
                <a:ext cx="0" cy="17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67" name="Line 30"/>
              <p:cNvSpPr>
                <a:spLocks noChangeShapeType="1"/>
              </p:cNvSpPr>
              <p:nvPr/>
            </p:nvSpPr>
            <p:spPr bwMode="auto">
              <a:xfrm>
                <a:off x="816" y="3744"/>
                <a:ext cx="19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68" name="Line 31"/>
              <p:cNvSpPr>
                <a:spLocks noChangeShapeType="1"/>
              </p:cNvSpPr>
              <p:nvPr/>
            </p:nvSpPr>
            <p:spPr bwMode="auto">
              <a:xfrm>
                <a:off x="124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69" name="Line 32"/>
              <p:cNvSpPr>
                <a:spLocks noChangeShapeType="1"/>
              </p:cNvSpPr>
              <p:nvPr/>
            </p:nvSpPr>
            <p:spPr bwMode="auto">
              <a:xfrm>
                <a:off x="144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70" name="Line 33"/>
              <p:cNvSpPr>
                <a:spLocks noChangeShapeType="1"/>
              </p:cNvSpPr>
              <p:nvPr/>
            </p:nvSpPr>
            <p:spPr bwMode="auto">
              <a:xfrm>
                <a:off x="163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71" name="Line 34"/>
              <p:cNvSpPr>
                <a:spLocks noChangeShapeType="1"/>
              </p:cNvSpPr>
              <p:nvPr/>
            </p:nvSpPr>
            <p:spPr bwMode="auto">
              <a:xfrm>
                <a:off x="1824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72" name="Line 35"/>
              <p:cNvSpPr>
                <a:spLocks noChangeShapeType="1"/>
              </p:cNvSpPr>
              <p:nvPr/>
            </p:nvSpPr>
            <p:spPr bwMode="auto">
              <a:xfrm>
                <a:off x="2016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73" name="Line 36"/>
              <p:cNvSpPr>
                <a:spLocks noChangeShapeType="1"/>
              </p:cNvSpPr>
              <p:nvPr/>
            </p:nvSpPr>
            <p:spPr bwMode="auto">
              <a:xfrm>
                <a:off x="2208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74" name="Line 37"/>
              <p:cNvSpPr>
                <a:spLocks noChangeShapeType="1"/>
              </p:cNvSpPr>
              <p:nvPr/>
            </p:nvSpPr>
            <p:spPr bwMode="auto">
              <a:xfrm>
                <a:off x="2400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75" name="Line 38"/>
              <p:cNvSpPr>
                <a:spLocks noChangeShapeType="1"/>
              </p:cNvSpPr>
              <p:nvPr/>
            </p:nvSpPr>
            <p:spPr bwMode="auto">
              <a:xfrm>
                <a:off x="2592" y="3696"/>
                <a:ext cx="0" cy="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76" name="Line 39"/>
              <p:cNvSpPr>
                <a:spLocks noChangeShapeType="1"/>
              </p:cNvSpPr>
              <p:nvPr/>
            </p:nvSpPr>
            <p:spPr bwMode="auto">
              <a:xfrm>
                <a:off x="1008" y="355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77" name="Line 40"/>
              <p:cNvSpPr>
                <a:spLocks noChangeShapeType="1"/>
              </p:cNvSpPr>
              <p:nvPr/>
            </p:nvSpPr>
            <p:spPr bwMode="auto">
              <a:xfrm>
                <a:off x="1008" y="336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78" name="Line 41"/>
              <p:cNvSpPr>
                <a:spLocks noChangeShapeType="1"/>
              </p:cNvSpPr>
              <p:nvPr/>
            </p:nvSpPr>
            <p:spPr bwMode="auto">
              <a:xfrm>
                <a:off x="1008" y="316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79" name="Line 42"/>
              <p:cNvSpPr>
                <a:spLocks noChangeShapeType="1"/>
              </p:cNvSpPr>
              <p:nvPr/>
            </p:nvSpPr>
            <p:spPr bwMode="auto">
              <a:xfrm>
                <a:off x="1008" y="2976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80" name="Line 43"/>
              <p:cNvSpPr>
                <a:spLocks noChangeShapeType="1"/>
              </p:cNvSpPr>
              <p:nvPr/>
            </p:nvSpPr>
            <p:spPr bwMode="auto">
              <a:xfrm>
                <a:off x="1008" y="2784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81" name="Line 44"/>
              <p:cNvSpPr>
                <a:spLocks noChangeShapeType="1"/>
              </p:cNvSpPr>
              <p:nvPr/>
            </p:nvSpPr>
            <p:spPr bwMode="auto">
              <a:xfrm>
                <a:off x="1008" y="2592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82" name="Line 45"/>
              <p:cNvSpPr>
                <a:spLocks noChangeShapeType="1"/>
              </p:cNvSpPr>
              <p:nvPr/>
            </p:nvSpPr>
            <p:spPr bwMode="auto">
              <a:xfrm>
                <a:off x="1008" y="2400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83" name="Line 46"/>
              <p:cNvSpPr>
                <a:spLocks noChangeShapeType="1"/>
              </p:cNvSpPr>
              <p:nvPr/>
            </p:nvSpPr>
            <p:spPr bwMode="auto">
              <a:xfrm>
                <a:off x="1008" y="2208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  <p:grpSp>
          <p:nvGrpSpPr>
            <p:cNvPr id="6" name="Group 47"/>
            <p:cNvGrpSpPr>
              <a:grpSpLocks/>
            </p:cNvGrpSpPr>
            <p:nvPr/>
          </p:nvGrpSpPr>
          <p:grpSpPr bwMode="auto">
            <a:xfrm>
              <a:off x="4272" y="2690"/>
              <a:ext cx="1152" cy="334"/>
              <a:chOff x="1440" y="2928"/>
              <a:chExt cx="576" cy="672"/>
            </a:xfrm>
          </p:grpSpPr>
          <p:sp>
            <p:nvSpPr>
              <p:cNvPr id="23563" name="Freeform 48" descr="Horizontal brick"/>
              <p:cNvSpPr>
                <a:spLocks/>
              </p:cNvSpPr>
              <p:nvPr/>
            </p:nvSpPr>
            <p:spPr bwMode="auto">
              <a:xfrm>
                <a:off x="1536" y="2928"/>
                <a:ext cx="96" cy="144"/>
              </a:xfrm>
              <a:custGeom>
                <a:avLst/>
                <a:gdLst>
                  <a:gd name="T0" fmla="*/ 0 w 96"/>
                  <a:gd name="T1" fmla="*/ 144 h 144"/>
                  <a:gd name="T2" fmla="*/ 0 w 96"/>
                  <a:gd name="T3" fmla="*/ 0 h 144"/>
                  <a:gd name="T4" fmla="*/ 96 w 96"/>
                  <a:gd name="T5" fmla="*/ 0 h 144"/>
                  <a:gd name="T6" fmla="*/ 96 w 96"/>
                  <a:gd name="T7" fmla="*/ 96 h 144"/>
                  <a:gd name="T8" fmla="*/ 0 w 96"/>
                  <a:gd name="T9" fmla="*/ 144 h 1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6"/>
                  <a:gd name="T16" fmla="*/ 0 h 144"/>
                  <a:gd name="T17" fmla="*/ 96 w 96"/>
                  <a:gd name="T18" fmla="*/ 144 h 1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6" h="144">
                    <a:moveTo>
                      <a:pt x="0" y="144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96" y="96"/>
                    </a:lnTo>
                    <a:lnTo>
                      <a:pt x="0" y="144"/>
                    </a:lnTo>
                    <a:close/>
                  </a:path>
                </a:pathLst>
              </a:custGeom>
              <a:pattFill prst="horzBrick">
                <a:fgClr>
                  <a:srgbClr val="032389"/>
                </a:fgClr>
                <a:bgClr>
                  <a:srgbClr val="FFFFFF"/>
                </a:bgClr>
              </a:pattFill>
              <a:ln w="3810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64" name="Rectangle 49"/>
              <p:cNvSpPr>
                <a:spLocks noChangeArrowheads="1"/>
              </p:cNvSpPr>
              <p:nvPr/>
            </p:nvSpPr>
            <p:spPr bwMode="auto">
              <a:xfrm>
                <a:off x="1440" y="3168"/>
                <a:ext cx="576" cy="432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  <p:sp>
            <p:nvSpPr>
              <p:cNvPr id="23565" name="Freeform 50"/>
              <p:cNvSpPr>
                <a:spLocks/>
              </p:cNvSpPr>
              <p:nvPr/>
            </p:nvSpPr>
            <p:spPr bwMode="auto">
              <a:xfrm>
                <a:off x="1440" y="2976"/>
                <a:ext cx="576" cy="192"/>
              </a:xfrm>
              <a:custGeom>
                <a:avLst/>
                <a:gdLst>
                  <a:gd name="T0" fmla="*/ 0 w 576"/>
                  <a:gd name="T1" fmla="*/ 192 h 192"/>
                  <a:gd name="T2" fmla="*/ 240 w 576"/>
                  <a:gd name="T3" fmla="*/ 0 h 192"/>
                  <a:gd name="T4" fmla="*/ 336 w 576"/>
                  <a:gd name="T5" fmla="*/ 0 h 192"/>
                  <a:gd name="T6" fmla="*/ 576 w 576"/>
                  <a:gd name="T7" fmla="*/ 192 h 192"/>
                  <a:gd name="T8" fmla="*/ 0 w 576"/>
                  <a:gd name="T9" fmla="*/ 192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6"/>
                  <a:gd name="T16" fmla="*/ 0 h 192"/>
                  <a:gd name="T17" fmla="*/ 576 w 576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6" h="192">
                    <a:moveTo>
                      <a:pt x="0" y="192"/>
                    </a:moveTo>
                    <a:lnTo>
                      <a:pt x="240" y="0"/>
                    </a:lnTo>
                    <a:lnTo>
                      <a:pt x="336" y="0"/>
                    </a:lnTo>
                    <a:lnTo>
                      <a:pt x="576" y="192"/>
                    </a:lnTo>
                    <a:lnTo>
                      <a:pt x="0" y="192"/>
                    </a:lnTo>
                    <a:close/>
                  </a:path>
                </a:pathLst>
              </a:custGeom>
              <a:solidFill>
                <a:srgbClr val="FFFFFF"/>
              </a:solidFill>
              <a:ln w="38100" cap="flat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anchor="ctr"/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charset="0"/>
                </a:endParaRPr>
              </a:p>
            </p:txBody>
          </p:sp>
        </p:grpSp>
        <p:sp>
          <p:nvSpPr>
            <p:cNvPr id="23561" name="AutoShape 51"/>
            <p:cNvSpPr>
              <a:spLocks noChangeArrowheads="1"/>
            </p:cNvSpPr>
            <p:nvPr/>
          </p:nvSpPr>
          <p:spPr bwMode="auto">
            <a:xfrm>
              <a:off x="2496" y="2352"/>
              <a:ext cx="480" cy="2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00"/>
            </a:solidFill>
            <a:ln w="28575">
              <a:solidFill>
                <a:schemeClr val="accent1"/>
              </a:solidFill>
              <a:miter lim="800000"/>
              <a:headEnd/>
              <a:tailEnd type="none" w="sm" len="sm"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ru-RU" i="1">
                <a:solidFill>
                  <a:srgbClr val="FFFF00"/>
                </a:solidFill>
                <a:latin typeface="Arial" charset="0"/>
              </a:endParaRPr>
            </a:p>
          </p:txBody>
        </p:sp>
        <p:sp>
          <p:nvSpPr>
            <p:cNvPr id="23562" name="Text Box 52"/>
            <p:cNvSpPr txBox="1">
              <a:spLocks noChangeArrowheads="1"/>
            </p:cNvSpPr>
            <p:nvPr/>
          </p:nvSpPr>
          <p:spPr bwMode="auto">
            <a:xfrm>
              <a:off x="2436" y="2592"/>
              <a:ext cx="618" cy="51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prstClr val="black"/>
                  </a:solidFill>
                  <a:latin typeface="Arial" charset="0"/>
                  <a:sym typeface="Symbol" pitchFamily="18" charset="2"/>
                </a:rPr>
                <a:t>X  </a:t>
              </a:r>
              <a:r>
                <a:rPr lang="en-US">
                  <a:solidFill>
                    <a:prstClr val="black"/>
                  </a:solidFill>
                  <a:latin typeface="Arial" charset="0"/>
                </a:rPr>
                <a:t>2,</a:t>
              </a:r>
              <a:br>
                <a:rPr lang="en-US">
                  <a:solidFill>
                    <a:prstClr val="black"/>
                  </a:solidFill>
                  <a:latin typeface="Arial" charset="0"/>
                </a:rPr>
              </a:br>
              <a:r>
                <a:rPr lang="en-US">
                  <a:solidFill>
                    <a:prstClr val="black"/>
                  </a:solidFill>
                  <a:latin typeface="Arial" charset="0"/>
                </a:rPr>
                <a:t>Y </a:t>
              </a:r>
              <a:r>
                <a:rPr lang="en-US">
                  <a:solidFill>
                    <a:prstClr val="black"/>
                  </a:solidFill>
                  <a:latin typeface="Arial" charset="0"/>
                  <a:sym typeface="Symbol" pitchFamily="18" charset="2"/>
                </a:rPr>
                <a:t></a:t>
              </a:r>
              <a:r>
                <a:rPr lang="en-US">
                  <a:solidFill>
                    <a:prstClr val="black"/>
                  </a:solidFill>
                  <a:latin typeface="Arial" charset="0"/>
                </a:rPr>
                <a:t> 0.5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1965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smtClean="0"/>
              <a:t>Scaling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057400"/>
            <a:ext cx="7772400" cy="4114800"/>
          </a:xfrm>
        </p:spPr>
        <p:txBody>
          <a:bodyPr/>
          <a:lstStyle/>
          <a:p>
            <a:r>
              <a:rPr lang="en-US" smtClean="0"/>
              <a:t>Scaling operation:</a:t>
            </a:r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Or, in matrix form: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4837113" y="2038350"/>
          <a:ext cx="1328737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861" name="Equation" r:id="rId3" imgW="444240" imgH="431640" progId="Equation.3">
                  <p:embed/>
                </p:oleObj>
              </mc:Choice>
              <mc:Fallback>
                <p:oleObj name="Equation" r:id="rId3" imgW="4442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7113" y="2038350"/>
                        <a:ext cx="1328737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829" name="Object 5"/>
          <p:cNvGraphicFramePr>
            <a:graphicFrameLocks noChangeAspect="1"/>
          </p:cNvGraphicFramePr>
          <p:nvPr/>
        </p:nvGraphicFramePr>
        <p:xfrm>
          <a:off x="4030663" y="4095750"/>
          <a:ext cx="3271837" cy="140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862" name="Equation" r:id="rId5" imgW="1091880" imgH="469800" progId="Equation.3">
                  <p:embed/>
                </p:oleObj>
              </mc:Choice>
              <mc:Fallback>
                <p:oleObj name="Equation" r:id="rId5" imgW="10918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663" y="4095750"/>
                        <a:ext cx="3271837" cy="140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830" name="AutoShape 6"/>
          <p:cNvSpPr>
            <a:spLocks/>
          </p:cNvSpPr>
          <p:nvPr/>
        </p:nvSpPr>
        <p:spPr bwMode="auto">
          <a:xfrm rot="-5400000">
            <a:off x="5811838" y="5067300"/>
            <a:ext cx="228600" cy="1219200"/>
          </a:xfrm>
          <a:prstGeom prst="leftBrace">
            <a:avLst>
              <a:gd name="adj1" fmla="val 44444"/>
              <a:gd name="adj2" fmla="val 50000"/>
            </a:avLst>
          </a:prstGeom>
          <a:noFill/>
          <a:ln w="38100">
            <a:solidFill>
              <a:schemeClr val="tx2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ru-RU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717831" name="Text Box 7"/>
          <p:cNvSpPr txBox="1">
            <a:spLocks noChangeArrowheads="1"/>
          </p:cNvSpPr>
          <p:nvPr/>
        </p:nvSpPr>
        <p:spPr bwMode="auto">
          <a:xfrm>
            <a:off x="4767263" y="5791200"/>
            <a:ext cx="2336800" cy="4572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>
                <a:solidFill>
                  <a:prstClr val="black"/>
                </a:solidFill>
                <a:latin typeface="Arial" charset="0"/>
              </a:rPr>
              <a:t>scaling matrix S</a:t>
            </a: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17832" name="Text Box 8"/>
          <p:cNvSpPr txBox="1">
            <a:spLocks noChangeArrowheads="1"/>
          </p:cNvSpPr>
          <p:nvPr/>
        </p:nvSpPr>
        <p:spPr bwMode="auto">
          <a:xfrm>
            <a:off x="533400" y="6288088"/>
            <a:ext cx="504497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charset="0"/>
              </a:rPr>
              <a:t>What is the transformation from (x’, y’) to (x, y)?</a:t>
            </a:r>
            <a:endParaRPr lang="en-US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8601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830" grpId="0" animBg="1"/>
      <p:bldP spid="717831" grpId="0"/>
      <p:bldP spid="71783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A36D53-6949-6547-9AA8-F6D3E1C5AF0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54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8788" y="228600"/>
            <a:ext cx="8228012" cy="914400"/>
          </a:xfrm>
        </p:spPr>
        <p:txBody>
          <a:bodyPr/>
          <a:lstStyle/>
          <a:p>
            <a:r>
              <a:rPr lang="en-US"/>
              <a:t>2x2 Transformation Matrices</a:t>
            </a:r>
          </a:p>
        </p:txBody>
      </p:sp>
      <p:sp>
        <p:nvSpPr>
          <p:cNvPr id="154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types of transformations can be </a:t>
            </a:r>
            <a:br>
              <a:rPr lang="en-US"/>
            </a:br>
            <a:r>
              <a:rPr lang="en-US"/>
              <a:t>represented with a 2x2 matrix?</a:t>
            </a:r>
          </a:p>
        </p:txBody>
      </p:sp>
      <p:sp>
        <p:nvSpPr>
          <p:cNvPr id="1549316" name="Text Box 4"/>
          <p:cNvSpPr txBox="1">
            <a:spLocks noChangeArrowheads="1"/>
          </p:cNvSpPr>
          <p:nvPr/>
        </p:nvSpPr>
        <p:spPr bwMode="auto">
          <a:xfrm>
            <a:off x="846138" y="2667000"/>
            <a:ext cx="21008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1F497D"/>
                </a:solidFill>
                <a:latin typeface="Arial" charset="0"/>
              </a:rPr>
              <a:t>2D Identity? </a:t>
            </a:r>
          </a:p>
        </p:txBody>
      </p:sp>
      <p:graphicFrame>
        <p:nvGraphicFramePr>
          <p:cNvPr id="1549317" name="Object 5"/>
          <p:cNvGraphicFramePr>
            <a:graphicFrameLocks noChangeAspect="1"/>
          </p:cNvGraphicFramePr>
          <p:nvPr/>
        </p:nvGraphicFramePr>
        <p:xfrm>
          <a:off x="1252538" y="3276600"/>
          <a:ext cx="962025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889" name="Equation" r:id="rId3" imgW="380880" imgH="355320" progId="Equation.3">
                  <p:embed/>
                </p:oleObj>
              </mc:Choice>
              <mc:Fallback>
                <p:oleObj name="Equation" r:id="rId3" imgW="38088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538" y="3276600"/>
                        <a:ext cx="962025" cy="8937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93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4401433"/>
              </p:ext>
            </p:extLst>
          </p:nvPr>
        </p:nvGraphicFramePr>
        <p:xfrm>
          <a:off x="3425825" y="3049588"/>
          <a:ext cx="3746500" cy="1316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890" name="Equation" r:id="rId5" imgW="1485900" imgH="520700" progId="Equation.3">
                  <p:embed/>
                </p:oleObj>
              </mc:Choice>
              <mc:Fallback>
                <p:oleObj name="Equation" r:id="rId5" imgW="14859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5825" y="3049588"/>
                        <a:ext cx="3746500" cy="13160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9319" name="Text Box 7"/>
          <p:cNvSpPr txBox="1">
            <a:spLocks noChangeArrowheads="1"/>
          </p:cNvSpPr>
          <p:nvPr/>
        </p:nvSpPr>
        <p:spPr bwMode="auto">
          <a:xfrm>
            <a:off x="846138" y="4419600"/>
            <a:ext cx="3440112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1F497D"/>
                </a:solidFill>
                <a:latin typeface="Arial" charset="0"/>
              </a:rPr>
              <a:t>2D Scale around (0,0)?</a:t>
            </a:r>
          </a:p>
        </p:txBody>
      </p:sp>
      <p:graphicFrame>
        <p:nvGraphicFramePr>
          <p:cNvPr id="1549320" name="Object 8"/>
          <p:cNvGraphicFramePr>
            <a:graphicFrameLocks noChangeAspect="1"/>
          </p:cNvGraphicFramePr>
          <p:nvPr/>
        </p:nvGraphicFramePr>
        <p:xfrm>
          <a:off x="1220788" y="4870450"/>
          <a:ext cx="1631950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891" name="Equation" r:id="rId7" imgW="647640" imgH="482400" progId="Equation.3">
                  <p:embed/>
                </p:oleObj>
              </mc:Choice>
              <mc:Fallback>
                <p:oleObj name="Equation" r:id="rId7" imgW="6476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0788" y="4870450"/>
                        <a:ext cx="1631950" cy="1212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9321" name="Object 9"/>
          <p:cNvGraphicFramePr>
            <a:graphicFrameLocks noChangeAspect="1"/>
          </p:cNvGraphicFramePr>
          <p:nvPr/>
        </p:nvGraphicFramePr>
        <p:xfrm>
          <a:off x="3867150" y="4902200"/>
          <a:ext cx="3108325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6892" name="Equation" r:id="rId9" imgW="1231560" imgH="482400" progId="Equation.3">
                  <p:embed/>
                </p:oleObj>
              </mc:Choice>
              <mc:Fallback>
                <p:oleObj name="Equation" r:id="rId9" imgW="12315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7150" y="4902200"/>
                        <a:ext cx="3108325" cy="1217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69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9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9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CB02F0-9579-1C4B-95ED-25DF0780137D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55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8788" y="228600"/>
            <a:ext cx="8228012" cy="914400"/>
          </a:xfrm>
        </p:spPr>
        <p:txBody>
          <a:bodyPr/>
          <a:lstStyle/>
          <a:p>
            <a:r>
              <a:rPr lang="en-US"/>
              <a:t>2x2 Transformation Matrices</a:t>
            </a:r>
          </a:p>
        </p:txBody>
      </p:sp>
      <p:sp>
        <p:nvSpPr>
          <p:cNvPr id="155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types of transformations can be </a:t>
            </a:r>
            <a:br>
              <a:rPr lang="en-US"/>
            </a:br>
            <a:r>
              <a:rPr lang="en-US"/>
              <a:t>represented with a 2x2 matrix?</a:t>
            </a:r>
          </a:p>
        </p:txBody>
      </p:sp>
      <p:sp>
        <p:nvSpPr>
          <p:cNvPr id="1551364" name="Text Box 4"/>
          <p:cNvSpPr txBox="1">
            <a:spLocks noChangeArrowheads="1"/>
          </p:cNvSpPr>
          <p:nvPr/>
        </p:nvSpPr>
        <p:spPr bwMode="auto">
          <a:xfrm>
            <a:off x="838200" y="2681288"/>
            <a:ext cx="34893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1F497D"/>
                </a:solidFill>
                <a:latin typeface="Arial" charset="0"/>
              </a:rPr>
              <a:t>2D Mirror about Y axis?</a:t>
            </a:r>
          </a:p>
        </p:txBody>
      </p:sp>
      <p:graphicFrame>
        <p:nvGraphicFramePr>
          <p:cNvPr id="1551365" name="Object 5"/>
          <p:cNvGraphicFramePr>
            <a:graphicFrameLocks noChangeAspect="1"/>
          </p:cNvGraphicFramePr>
          <p:nvPr/>
        </p:nvGraphicFramePr>
        <p:xfrm>
          <a:off x="1219200" y="3332163"/>
          <a:ext cx="1009650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913" name="Equation" r:id="rId3" imgW="457200" imgH="355320" progId="Equation.3">
                  <p:embed/>
                </p:oleObj>
              </mc:Choice>
              <mc:Fallback>
                <p:oleObj name="Equation" r:id="rId3" imgW="4572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332163"/>
                        <a:ext cx="1009650" cy="782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13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997952"/>
              </p:ext>
            </p:extLst>
          </p:nvPr>
        </p:nvGraphicFramePr>
        <p:xfrm>
          <a:off x="4087813" y="3022600"/>
          <a:ext cx="3941762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914" name="Equation" r:id="rId5" imgW="1549400" imgH="520700" progId="Equation.3">
                  <p:embed/>
                </p:oleObj>
              </mc:Choice>
              <mc:Fallback>
                <p:oleObj name="Equation" r:id="rId5" imgW="15494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7813" y="3022600"/>
                        <a:ext cx="3941762" cy="1323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1367" name="Text Box 7"/>
          <p:cNvSpPr txBox="1">
            <a:spLocks noChangeArrowheads="1"/>
          </p:cNvSpPr>
          <p:nvPr/>
        </p:nvSpPr>
        <p:spPr bwMode="auto">
          <a:xfrm>
            <a:off x="838200" y="4586288"/>
            <a:ext cx="31051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1F497D"/>
                </a:solidFill>
                <a:latin typeface="Arial" charset="0"/>
              </a:rPr>
              <a:t>2D Mirror over (0,0)?</a:t>
            </a:r>
          </a:p>
        </p:txBody>
      </p:sp>
      <p:graphicFrame>
        <p:nvGraphicFramePr>
          <p:cNvPr id="1551368" name="Object 8"/>
          <p:cNvGraphicFramePr>
            <a:graphicFrameLocks noChangeAspect="1"/>
          </p:cNvGraphicFramePr>
          <p:nvPr/>
        </p:nvGraphicFramePr>
        <p:xfrm>
          <a:off x="1295400" y="5313363"/>
          <a:ext cx="1036638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915" name="Equation" r:id="rId7" imgW="469800" imgH="355320" progId="Equation.3">
                  <p:embed/>
                </p:oleObj>
              </mc:Choice>
              <mc:Fallback>
                <p:oleObj name="Equation" r:id="rId7" imgW="46980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313363"/>
                        <a:ext cx="1036638" cy="782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136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726824"/>
              </p:ext>
            </p:extLst>
          </p:nvPr>
        </p:nvGraphicFramePr>
        <p:xfrm>
          <a:off x="4122738" y="5026025"/>
          <a:ext cx="4102100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916" name="Equation" r:id="rId9" imgW="1612900" imgH="520700" progId="Equation.3">
                  <p:embed/>
                </p:oleObj>
              </mc:Choice>
              <mc:Fallback>
                <p:oleObj name="Equation" r:id="rId9" imgW="16129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2738" y="5026025"/>
                        <a:ext cx="4102100" cy="1323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498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/>
              <a:t>Feature distance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686800" cy="5257800"/>
          </a:xfrm>
        </p:spPr>
        <p:txBody>
          <a:bodyPr/>
          <a:lstStyle/>
          <a:p>
            <a:pPr>
              <a:buFontTx/>
              <a:buNone/>
            </a:pPr>
            <a:r>
              <a:rPr lang="en-US" sz="2800"/>
              <a:t>How to define the difference between two features </a:t>
            </a:r>
            <a:r>
              <a:rPr lang="en-US" sz="2800" i="1"/>
              <a:t>f</a:t>
            </a:r>
            <a:r>
              <a:rPr lang="en-US" sz="2800" baseline="-25000"/>
              <a:t>1</a:t>
            </a:r>
            <a:r>
              <a:rPr lang="en-US" sz="2800"/>
              <a:t>, </a:t>
            </a:r>
            <a:r>
              <a:rPr lang="en-US" sz="2800" i="1"/>
              <a:t>f</a:t>
            </a:r>
            <a:r>
              <a:rPr lang="en-US" sz="2800" baseline="-25000"/>
              <a:t>2</a:t>
            </a:r>
            <a:r>
              <a:rPr lang="en-US" sz="2800"/>
              <a:t>?</a:t>
            </a:r>
          </a:p>
          <a:p>
            <a:pPr marL="914400" lvl="1" indent="-457200"/>
            <a:r>
              <a:rPr lang="en-US" sz="2400"/>
              <a:t>Simple approach: L</a:t>
            </a:r>
            <a:r>
              <a:rPr lang="en-US" sz="2400" baseline="-25000"/>
              <a:t>2</a:t>
            </a:r>
            <a:r>
              <a:rPr lang="en-US" sz="2400"/>
              <a:t> distance, ||f</a:t>
            </a:r>
            <a:r>
              <a:rPr lang="en-US" sz="2400" baseline="-25000"/>
              <a:t>1</a:t>
            </a:r>
            <a:r>
              <a:rPr lang="en-US" sz="2400"/>
              <a:t> - f</a:t>
            </a:r>
            <a:r>
              <a:rPr lang="en-US" sz="2400" baseline="-25000"/>
              <a:t>2</a:t>
            </a:r>
            <a:r>
              <a:rPr lang="en-US" sz="2400"/>
              <a:t> || </a:t>
            </a:r>
            <a:endParaRPr lang="en-US" sz="1600"/>
          </a:p>
          <a:p>
            <a:pPr marL="914400" lvl="1" indent="-457200"/>
            <a:r>
              <a:rPr lang="en-US" sz="2400"/>
              <a:t>can give good scores to ambiguous (incorrect) matches </a:t>
            </a:r>
          </a:p>
        </p:txBody>
      </p:sp>
      <p:pic>
        <p:nvPicPr>
          <p:cNvPr id="89092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775" y="3162300"/>
            <a:ext cx="431482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5" name="Rectangle 4"/>
          <p:cNvSpPr>
            <a:spLocks noChangeArrowheads="1"/>
          </p:cNvSpPr>
          <p:nvPr/>
        </p:nvSpPr>
        <p:spPr bwMode="auto">
          <a:xfrm>
            <a:off x="1219200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pic>
        <p:nvPicPr>
          <p:cNvPr id="89094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162300"/>
            <a:ext cx="431482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5" name="Rectangle 14"/>
          <p:cNvSpPr>
            <a:spLocks noChangeArrowheads="1"/>
          </p:cNvSpPr>
          <p:nvPr/>
        </p:nvSpPr>
        <p:spPr bwMode="auto">
          <a:xfrm>
            <a:off x="2239963" y="6400800"/>
            <a:ext cx="2752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 dirty="0" smtClean="0"/>
              <a:t>I</a:t>
            </a:r>
            <a:endParaRPr lang="en-US" sz="2000" baseline="-25000" dirty="0"/>
          </a:p>
        </p:txBody>
      </p:sp>
      <p:sp>
        <p:nvSpPr>
          <p:cNvPr id="89096" name="Rectangle 8"/>
          <p:cNvSpPr>
            <a:spLocks noChangeArrowheads="1"/>
          </p:cNvSpPr>
          <p:nvPr/>
        </p:nvSpPr>
        <p:spPr bwMode="auto">
          <a:xfrm>
            <a:off x="6737350" y="6400800"/>
            <a:ext cx="3393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 dirty="0" smtClean="0"/>
              <a:t>J</a:t>
            </a:r>
            <a:endParaRPr lang="en-US" sz="2000" baseline="-25000" dirty="0"/>
          </a:p>
        </p:txBody>
      </p:sp>
      <p:sp>
        <p:nvSpPr>
          <p:cNvPr id="71689" name="Rectangle 9"/>
          <p:cNvSpPr>
            <a:spLocks noChangeArrowheads="1"/>
          </p:cNvSpPr>
          <p:nvPr/>
        </p:nvSpPr>
        <p:spPr bwMode="auto">
          <a:xfrm>
            <a:off x="1219200" y="3543300"/>
            <a:ext cx="4508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FF00"/>
                </a:solidFill>
              </a:rPr>
              <a:t>f</a:t>
            </a:r>
            <a:r>
              <a:rPr lang="en-US" sz="3200" baseline="-2500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71690" name="Rectangle 10"/>
          <p:cNvSpPr>
            <a:spLocks noChangeArrowheads="1"/>
          </p:cNvSpPr>
          <p:nvPr/>
        </p:nvSpPr>
        <p:spPr bwMode="auto">
          <a:xfrm>
            <a:off x="8015288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71691" name="Rectangle 11"/>
          <p:cNvSpPr>
            <a:spLocks noChangeArrowheads="1"/>
          </p:cNvSpPr>
          <p:nvPr/>
        </p:nvSpPr>
        <p:spPr bwMode="auto">
          <a:xfrm>
            <a:off x="8015288" y="3543300"/>
            <a:ext cx="4508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FF00"/>
                </a:solidFill>
              </a:rPr>
              <a:t>f</a:t>
            </a:r>
            <a:r>
              <a:rPr lang="en-US" sz="3200" baseline="-2500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943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5" grpId="0" animBg="1"/>
      <p:bldP spid="71689" grpId="0"/>
      <p:bldP spid="71690" grpId="0" animBg="1"/>
      <p:bldP spid="7169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6B12B-B335-E343-936C-11A6C7CE9F5D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55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8788" y="228600"/>
            <a:ext cx="8228012" cy="914400"/>
          </a:xfrm>
        </p:spPr>
        <p:txBody>
          <a:bodyPr/>
          <a:lstStyle/>
          <a:p>
            <a:r>
              <a:rPr lang="en-US"/>
              <a:t>2x2 Transformation Matrices</a:t>
            </a:r>
          </a:p>
        </p:txBody>
      </p:sp>
      <p:sp>
        <p:nvSpPr>
          <p:cNvPr id="155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types of transformations can be </a:t>
            </a:r>
            <a:br>
              <a:rPr lang="en-US"/>
            </a:br>
            <a:r>
              <a:rPr lang="en-US"/>
              <a:t>represented with a 2x2 matrix?</a:t>
            </a:r>
          </a:p>
        </p:txBody>
      </p:sp>
      <p:sp>
        <p:nvSpPr>
          <p:cNvPr id="1550340" name="Text Box 4"/>
          <p:cNvSpPr txBox="1">
            <a:spLocks noChangeArrowheads="1"/>
          </p:cNvSpPr>
          <p:nvPr/>
        </p:nvSpPr>
        <p:spPr bwMode="auto">
          <a:xfrm>
            <a:off x="838200" y="2681288"/>
            <a:ext cx="35798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1F497D"/>
                </a:solidFill>
                <a:latin typeface="Arial" charset="0"/>
              </a:rPr>
              <a:t>2D Rotate around (0,0)?</a:t>
            </a:r>
          </a:p>
        </p:txBody>
      </p:sp>
    </p:spTree>
    <p:extLst>
      <p:ext uri="{BB962C8B-B14F-4D97-AF65-F5344CB8AC3E}">
        <p14:creationId xmlns:p14="http://schemas.microsoft.com/office/powerpoint/2010/main" val="141356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smtClean="0"/>
              <a:t>2-D Rotation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80975" y="1524000"/>
            <a:ext cx="5838825" cy="4495800"/>
            <a:chOff x="128" y="960"/>
            <a:chExt cx="4138" cy="2832"/>
          </a:xfrm>
        </p:grpSpPr>
        <p:sp>
          <p:nvSpPr>
            <p:cNvPr id="24581" name="Oval 4"/>
            <p:cNvSpPr>
              <a:spLocks noChangeArrowheads="1"/>
            </p:cNvSpPr>
            <p:nvPr/>
          </p:nvSpPr>
          <p:spPr bwMode="auto">
            <a:xfrm>
              <a:off x="1512" y="1248"/>
              <a:ext cx="108" cy="96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4582" name="Line 5"/>
            <p:cNvSpPr>
              <a:spLocks noChangeShapeType="1"/>
            </p:cNvSpPr>
            <p:nvPr/>
          </p:nvSpPr>
          <p:spPr bwMode="auto">
            <a:xfrm>
              <a:off x="810" y="1008"/>
              <a:ext cx="0" cy="27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4583" name="Line 6"/>
            <p:cNvSpPr>
              <a:spLocks noChangeShapeType="1"/>
            </p:cNvSpPr>
            <p:nvPr/>
          </p:nvSpPr>
          <p:spPr bwMode="auto">
            <a:xfrm>
              <a:off x="810" y="3792"/>
              <a:ext cx="34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4584" name="Oval 7"/>
            <p:cNvSpPr>
              <a:spLocks noChangeArrowheads="1"/>
            </p:cNvSpPr>
            <p:nvPr/>
          </p:nvSpPr>
          <p:spPr bwMode="auto">
            <a:xfrm>
              <a:off x="2908" y="2264"/>
              <a:ext cx="108" cy="96"/>
            </a:xfrm>
            <a:prstGeom prst="ellipse">
              <a:avLst/>
            </a:prstGeom>
            <a:solidFill>
              <a:schemeClr val="hlink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4585" name="Line 8"/>
            <p:cNvSpPr>
              <a:spLocks noChangeShapeType="1"/>
            </p:cNvSpPr>
            <p:nvPr/>
          </p:nvSpPr>
          <p:spPr bwMode="auto">
            <a:xfrm flipV="1">
              <a:off x="810" y="2352"/>
              <a:ext cx="2106" cy="14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4586" name="Line 9"/>
            <p:cNvSpPr>
              <a:spLocks noChangeShapeType="1"/>
            </p:cNvSpPr>
            <p:nvPr/>
          </p:nvSpPr>
          <p:spPr bwMode="auto">
            <a:xfrm rot="19268048" flipV="1">
              <a:off x="128" y="1832"/>
              <a:ext cx="2106" cy="14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4587" name="Text Box 10"/>
            <p:cNvSpPr txBox="1">
              <a:spLocks noChangeArrowheads="1"/>
            </p:cNvSpPr>
            <p:nvPr/>
          </p:nvSpPr>
          <p:spPr bwMode="auto">
            <a:xfrm>
              <a:off x="992" y="3006"/>
              <a:ext cx="316" cy="51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800">
                  <a:solidFill>
                    <a:prstClr val="black"/>
                  </a:solidFill>
                  <a:latin typeface="Arial" charset="0"/>
                  <a:sym typeface="Symbol" pitchFamily="18" charset="2"/>
                </a:rPr>
                <a:t></a:t>
              </a:r>
              <a:endParaRPr lang="en-US" sz="480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4588" name="Text Box 11"/>
            <p:cNvSpPr txBox="1">
              <a:spLocks noChangeArrowheads="1"/>
            </p:cNvSpPr>
            <p:nvPr/>
          </p:nvSpPr>
          <p:spPr bwMode="auto">
            <a:xfrm>
              <a:off x="2916" y="1872"/>
              <a:ext cx="810" cy="44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>
                  <a:solidFill>
                    <a:prstClr val="black"/>
                  </a:solidFill>
                  <a:latin typeface="Arial" charset="0"/>
                </a:rPr>
                <a:t>(x, y)</a:t>
              </a:r>
            </a:p>
          </p:txBody>
        </p:sp>
        <p:sp>
          <p:nvSpPr>
            <p:cNvPr id="24589" name="Text Box 12"/>
            <p:cNvSpPr txBox="1">
              <a:spLocks noChangeArrowheads="1"/>
            </p:cNvSpPr>
            <p:nvPr/>
          </p:nvSpPr>
          <p:spPr bwMode="auto">
            <a:xfrm>
              <a:off x="1656" y="960"/>
              <a:ext cx="1024" cy="44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>
                  <a:solidFill>
                    <a:prstClr val="black"/>
                  </a:solidFill>
                  <a:latin typeface="Arial" charset="0"/>
                </a:rPr>
                <a:t>(x’, y’)</a:t>
              </a:r>
            </a:p>
          </p:txBody>
        </p:sp>
      </p:grpSp>
      <p:sp>
        <p:nvSpPr>
          <p:cNvPr id="718861" name="Text Box 13"/>
          <p:cNvSpPr txBox="1">
            <a:spLocks noChangeArrowheads="1"/>
          </p:cNvSpPr>
          <p:nvPr/>
        </p:nvSpPr>
        <p:spPr bwMode="auto">
          <a:xfrm>
            <a:off x="3767138" y="4324350"/>
            <a:ext cx="5072062" cy="1228725"/>
          </a:xfrm>
          <a:prstGeom prst="rect">
            <a:avLst/>
          </a:prstGeom>
          <a:solidFill>
            <a:srgbClr val="9999FF"/>
          </a:solidFill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prstClr val="black"/>
                </a:solidFill>
                <a:latin typeface="Arial" charset="0"/>
              </a:rPr>
              <a:t>x’ = x </a:t>
            </a:r>
            <a:r>
              <a:rPr lang="en-US" sz="3600" b="1">
                <a:solidFill>
                  <a:prstClr val="black"/>
                </a:solidFill>
                <a:latin typeface="Arial" charset="0"/>
              </a:rPr>
              <a:t>cos</a:t>
            </a:r>
            <a:r>
              <a:rPr lang="en-US" sz="3600">
                <a:solidFill>
                  <a:prstClr val="black"/>
                </a:solidFill>
                <a:latin typeface="Arial" charset="0"/>
              </a:rPr>
              <a:t>(</a:t>
            </a:r>
            <a:r>
              <a:rPr lang="en-US" sz="3600">
                <a:solidFill>
                  <a:prstClr val="black"/>
                </a:solidFill>
                <a:latin typeface="Arial" charset="0"/>
                <a:sym typeface="Symbol" pitchFamily="18" charset="2"/>
              </a:rPr>
              <a:t>) - y </a:t>
            </a:r>
            <a:r>
              <a:rPr lang="en-US" sz="3600" b="1">
                <a:solidFill>
                  <a:prstClr val="black"/>
                </a:solidFill>
                <a:latin typeface="Arial" charset="0"/>
                <a:sym typeface="Symbol" pitchFamily="18" charset="2"/>
              </a:rPr>
              <a:t>sin</a:t>
            </a:r>
            <a:r>
              <a:rPr lang="en-US" sz="3600">
                <a:solidFill>
                  <a:prstClr val="black"/>
                </a:solidFill>
                <a:latin typeface="Arial" charset="0"/>
                <a:sym typeface="Symbol" pitchFamily="18" charset="2"/>
              </a:rPr>
              <a:t>()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prstClr val="black"/>
                </a:solidFill>
                <a:latin typeface="Arial" charset="0"/>
                <a:sym typeface="Symbol" pitchFamily="18" charset="2"/>
              </a:rPr>
              <a:t>y’ = x </a:t>
            </a:r>
            <a:r>
              <a:rPr lang="en-US" sz="3600" b="1">
                <a:solidFill>
                  <a:prstClr val="black"/>
                </a:solidFill>
                <a:latin typeface="Arial" charset="0"/>
                <a:sym typeface="Symbol" pitchFamily="18" charset="2"/>
              </a:rPr>
              <a:t>sin</a:t>
            </a:r>
            <a:r>
              <a:rPr lang="en-US" sz="3600">
                <a:solidFill>
                  <a:prstClr val="black"/>
                </a:solidFill>
                <a:latin typeface="Arial" charset="0"/>
                <a:sym typeface="Symbol" pitchFamily="18" charset="2"/>
              </a:rPr>
              <a:t>() + y </a:t>
            </a:r>
            <a:r>
              <a:rPr lang="en-US" sz="3600" b="1">
                <a:solidFill>
                  <a:prstClr val="black"/>
                </a:solidFill>
                <a:latin typeface="Arial" charset="0"/>
                <a:sym typeface="Symbol" pitchFamily="18" charset="2"/>
              </a:rPr>
              <a:t>cos</a:t>
            </a:r>
            <a:r>
              <a:rPr lang="en-US" sz="3600">
                <a:solidFill>
                  <a:prstClr val="black"/>
                </a:solidFill>
                <a:latin typeface="Arial" charset="0"/>
                <a:sym typeface="Symbol" pitchFamily="18" charset="2"/>
              </a:rPr>
              <a:t>()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51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3186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86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smtClean="0"/>
              <a:t>2-D Rotation</a:t>
            </a: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4503738" y="1914128"/>
            <a:ext cx="3683444" cy="369331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CC3300"/>
                </a:solidFill>
                <a:latin typeface="Arial" charset="0"/>
              </a:rPr>
              <a:t>Polar coordinates…</a:t>
            </a:r>
            <a:endParaRPr lang="en-US" dirty="0" smtClean="0">
              <a:solidFill>
                <a:prstClr val="black"/>
              </a:solidFill>
              <a:latin typeface="Arial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Arial" charset="0"/>
              </a:rPr>
              <a:t>x 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= r </a:t>
            </a:r>
            <a:r>
              <a:rPr lang="en-US" dirty="0" err="1">
                <a:solidFill>
                  <a:prstClr val="black"/>
                </a:solidFill>
                <a:latin typeface="Arial" charset="0"/>
              </a:rPr>
              <a:t>cos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 (</a:t>
            </a:r>
            <a:r>
              <a:rPr lang="en-US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f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y = r sin (</a:t>
            </a:r>
            <a:r>
              <a:rPr lang="en-US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f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x’ = r </a:t>
            </a:r>
            <a:r>
              <a:rPr lang="en-US" dirty="0" err="1">
                <a:solidFill>
                  <a:prstClr val="black"/>
                </a:solidFill>
                <a:latin typeface="Arial" charset="0"/>
              </a:rPr>
              <a:t>cos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 (</a:t>
            </a:r>
            <a:r>
              <a:rPr lang="en-US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f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 + </a:t>
            </a:r>
            <a:r>
              <a:rPr lang="en-US" dirty="0">
                <a:solidFill>
                  <a:prstClr val="black"/>
                </a:solidFill>
                <a:latin typeface="Arial" charset="0"/>
                <a:sym typeface="Symbol" pitchFamily="18" charset="2"/>
              </a:rPr>
              <a:t>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y’ = r sin (</a:t>
            </a:r>
            <a:r>
              <a:rPr lang="en-US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f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 + </a:t>
            </a:r>
            <a:r>
              <a:rPr lang="en-US" dirty="0">
                <a:solidFill>
                  <a:prstClr val="black"/>
                </a:solidFill>
                <a:latin typeface="Arial" charset="0"/>
                <a:sym typeface="Symbol" pitchFamily="18" charset="2"/>
              </a:rPr>
              <a:t>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C3300"/>
                </a:solidFill>
                <a:latin typeface="Arial" charset="0"/>
              </a:rPr>
              <a:t>Trig Identity…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x’ = r </a:t>
            </a:r>
            <a:r>
              <a:rPr lang="en-US" dirty="0" err="1">
                <a:solidFill>
                  <a:prstClr val="black"/>
                </a:solidFill>
                <a:latin typeface="Arial" charset="0"/>
              </a:rPr>
              <a:t>cos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(</a:t>
            </a:r>
            <a:r>
              <a:rPr lang="en-US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f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) </a:t>
            </a:r>
            <a:r>
              <a:rPr lang="en-US" dirty="0" err="1">
                <a:solidFill>
                  <a:prstClr val="black"/>
                </a:solidFill>
                <a:latin typeface="Arial" charset="0"/>
              </a:rPr>
              <a:t>cos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(</a:t>
            </a:r>
            <a:r>
              <a:rPr lang="en-US" dirty="0">
                <a:solidFill>
                  <a:prstClr val="black"/>
                </a:solidFill>
                <a:latin typeface="Arial" charset="0"/>
                <a:sym typeface="Symbol" pitchFamily="18" charset="2"/>
              </a:rPr>
              <a:t>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) – r sin(</a:t>
            </a:r>
            <a:r>
              <a:rPr lang="en-US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f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) sin(</a:t>
            </a:r>
            <a:r>
              <a:rPr lang="en-US" dirty="0">
                <a:solidFill>
                  <a:prstClr val="black"/>
                </a:solidFill>
                <a:latin typeface="Arial" charset="0"/>
                <a:sym typeface="Symbol" pitchFamily="18" charset="2"/>
              </a:rPr>
              <a:t>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y’ = r sin(</a:t>
            </a:r>
            <a:r>
              <a:rPr lang="en-US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f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) </a:t>
            </a:r>
            <a:r>
              <a:rPr lang="en-US" dirty="0" err="1">
                <a:solidFill>
                  <a:prstClr val="black"/>
                </a:solidFill>
                <a:latin typeface="Arial" charset="0"/>
              </a:rPr>
              <a:t>cos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(</a:t>
            </a:r>
            <a:r>
              <a:rPr lang="en-US" dirty="0">
                <a:solidFill>
                  <a:prstClr val="black"/>
                </a:solidFill>
                <a:latin typeface="Arial" charset="0"/>
                <a:sym typeface="Symbol" pitchFamily="18" charset="2"/>
              </a:rPr>
              <a:t>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) + r </a:t>
            </a:r>
            <a:r>
              <a:rPr lang="en-US" dirty="0" err="1">
                <a:solidFill>
                  <a:prstClr val="black"/>
                </a:solidFill>
                <a:latin typeface="Arial" charset="0"/>
              </a:rPr>
              <a:t>cos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(</a:t>
            </a:r>
            <a:r>
              <a:rPr lang="en-US" dirty="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f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) sin(</a:t>
            </a:r>
            <a:r>
              <a:rPr lang="en-US" dirty="0">
                <a:solidFill>
                  <a:prstClr val="black"/>
                </a:solidFill>
                <a:latin typeface="Arial" charset="0"/>
                <a:sym typeface="Symbol" pitchFamily="18" charset="2"/>
              </a:rPr>
              <a:t>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black"/>
              </a:solidFill>
              <a:latin typeface="Arial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CC3300"/>
                </a:solidFill>
                <a:latin typeface="Arial" charset="0"/>
              </a:rPr>
              <a:t>Substitute…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</a:rPr>
              <a:t>x’ = x </a:t>
            </a:r>
            <a:r>
              <a:rPr lang="en-US" b="1" dirty="0" err="1">
                <a:solidFill>
                  <a:prstClr val="black"/>
                </a:solidFill>
                <a:latin typeface="Arial" charset="0"/>
              </a:rPr>
              <a:t>cos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(</a:t>
            </a:r>
            <a:r>
              <a:rPr lang="en-US" dirty="0">
                <a:solidFill>
                  <a:prstClr val="black"/>
                </a:solidFill>
                <a:latin typeface="Arial" charset="0"/>
                <a:sym typeface="Symbol" pitchFamily="18" charset="2"/>
              </a:rPr>
              <a:t>) - y </a:t>
            </a:r>
            <a:r>
              <a:rPr lang="en-US" b="1" dirty="0">
                <a:solidFill>
                  <a:prstClr val="black"/>
                </a:solidFill>
                <a:latin typeface="Arial" charset="0"/>
                <a:sym typeface="Symbol" pitchFamily="18" charset="2"/>
              </a:rPr>
              <a:t>sin</a:t>
            </a:r>
            <a:r>
              <a:rPr lang="en-US" dirty="0">
                <a:solidFill>
                  <a:prstClr val="black"/>
                </a:solidFill>
                <a:latin typeface="Arial" charset="0"/>
                <a:sym typeface="Symbol" pitchFamily="18" charset="2"/>
              </a:rPr>
              <a:t>()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Arial" charset="0"/>
                <a:sym typeface="Symbol" pitchFamily="18" charset="2"/>
              </a:rPr>
              <a:t>y’ = x </a:t>
            </a:r>
            <a:r>
              <a:rPr lang="en-US" b="1" dirty="0">
                <a:solidFill>
                  <a:prstClr val="black"/>
                </a:solidFill>
                <a:latin typeface="Arial" charset="0"/>
                <a:sym typeface="Symbol" pitchFamily="18" charset="2"/>
              </a:rPr>
              <a:t>sin</a:t>
            </a:r>
            <a:r>
              <a:rPr lang="en-US" dirty="0">
                <a:solidFill>
                  <a:prstClr val="black"/>
                </a:solidFill>
                <a:latin typeface="Arial" charset="0"/>
                <a:sym typeface="Symbol" pitchFamily="18" charset="2"/>
              </a:rPr>
              <a:t>() + y </a:t>
            </a:r>
            <a:r>
              <a:rPr lang="en-US" b="1" dirty="0" err="1">
                <a:solidFill>
                  <a:prstClr val="black"/>
                </a:solidFill>
                <a:latin typeface="Arial" charset="0"/>
                <a:sym typeface="Symbol" pitchFamily="18" charset="2"/>
              </a:rPr>
              <a:t>cos</a:t>
            </a:r>
            <a:r>
              <a:rPr lang="en-US" dirty="0">
                <a:solidFill>
                  <a:prstClr val="black"/>
                </a:solidFill>
                <a:latin typeface="Arial" charset="0"/>
                <a:sym typeface="Symbol" pitchFamily="18" charset="2"/>
              </a:rPr>
              <a:t>()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0" y="2743200"/>
            <a:ext cx="3714750" cy="2949575"/>
            <a:chOff x="128" y="829"/>
            <a:chExt cx="4138" cy="2963"/>
          </a:xfrm>
        </p:grpSpPr>
        <p:sp>
          <p:nvSpPr>
            <p:cNvPr id="25608" name="Oval 5"/>
            <p:cNvSpPr>
              <a:spLocks noChangeArrowheads="1"/>
            </p:cNvSpPr>
            <p:nvPr/>
          </p:nvSpPr>
          <p:spPr bwMode="auto">
            <a:xfrm>
              <a:off x="1512" y="1248"/>
              <a:ext cx="108" cy="96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5609" name="Line 6"/>
            <p:cNvSpPr>
              <a:spLocks noChangeShapeType="1"/>
            </p:cNvSpPr>
            <p:nvPr/>
          </p:nvSpPr>
          <p:spPr bwMode="auto">
            <a:xfrm>
              <a:off x="810" y="1008"/>
              <a:ext cx="0" cy="27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5610" name="Line 7"/>
            <p:cNvSpPr>
              <a:spLocks noChangeShapeType="1"/>
            </p:cNvSpPr>
            <p:nvPr/>
          </p:nvSpPr>
          <p:spPr bwMode="auto">
            <a:xfrm>
              <a:off x="810" y="3792"/>
              <a:ext cx="345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5611" name="Oval 8"/>
            <p:cNvSpPr>
              <a:spLocks noChangeArrowheads="1"/>
            </p:cNvSpPr>
            <p:nvPr/>
          </p:nvSpPr>
          <p:spPr bwMode="auto">
            <a:xfrm>
              <a:off x="2908" y="2264"/>
              <a:ext cx="108" cy="96"/>
            </a:xfrm>
            <a:prstGeom prst="ellipse">
              <a:avLst/>
            </a:prstGeom>
            <a:solidFill>
              <a:schemeClr val="hlink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5612" name="Line 9"/>
            <p:cNvSpPr>
              <a:spLocks noChangeShapeType="1"/>
            </p:cNvSpPr>
            <p:nvPr/>
          </p:nvSpPr>
          <p:spPr bwMode="auto">
            <a:xfrm flipV="1">
              <a:off x="810" y="2352"/>
              <a:ext cx="2106" cy="14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5613" name="Line 10"/>
            <p:cNvSpPr>
              <a:spLocks noChangeShapeType="1"/>
            </p:cNvSpPr>
            <p:nvPr/>
          </p:nvSpPr>
          <p:spPr bwMode="auto">
            <a:xfrm rot="19268048" flipV="1">
              <a:off x="128" y="1832"/>
              <a:ext cx="2106" cy="14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5614" name="Text Box 11"/>
            <p:cNvSpPr txBox="1">
              <a:spLocks noChangeArrowheads="1"/>
            </p:cNvSpPr>
            <p:nvPr/>
          </p:nvSpPr>
          <p:spPr bwMode="auto">
            <a:xfrm>
              <a:off x="1089" y="2863"/>
              <a:ext cx="444" cy="587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3200" dirty="0">
                  <a:solidFill>
                    <a:prstClr val="black"/>
                  </a:solidFill>
                  <a:latin typeface="Arial" charset="0"/>
                  <a:sym typeface="Symbol" pitchFamily="18" charset="2"/>
                </a:rPr>
                <a:t></a:t>
              </a:r>
              <a:endParaRPr lang="en-US" sz="3200" dirty="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25615" name="Text Box 12"/>
            <p:cNvSpPr txBox="1">
              <a:spLocks noChangeArrowheads="1"/>
            </p:cNvSpPr>
            <p:nvPr/>
          </p:nvSpPr>
          <p:spPr bwMode="auto">
            <a:xfrm>
              <a:off x="2915" y="1741"/>
              <a:ext cx="1274" cy="70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>
                  <a:solidFill>
                    <a:prstClr val="black"/>
                  </a:solidFill>
                  <a:latin typeface="Arial" charset="0"/>
                </a:rPr>
                <a:t>(x, y)</a:t>
              </a:r>
            </a:p>
          </p:txBody>
        </p:sp>
        <p:sp>
          <p:nvSpPr>
            <p:cNvPr id="25616" name="Text Box 13"/>
            <p:cNvSpPr txBox="1">
              <a:spLocks noChangeArrowheads="1"/>
            </p:cNvSpPr>
            <p:nvPr/>
          </p:nvSpPr>
          <p:spPr bwMode="auto">
            <a:xfrm>
              <a:off x="1656" y="829"/>
              <a:ext cx="1610" cy="705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000">
                  <a:solidFill>
                    <a:prstClr val="black"/>
                  </a:solidFill>
                  <a:latin typeface="Arial" charset="0"/>
                </a:rPr>
                <a:t>(x’, y’)</a:t>
              </a:r>
            </a:p>
          </p:txBody>
        </p:sp>
      </p:grpSp>
      <p:sp>
        <p:nvSpPr>
          <p:cNvPr id="25605" name="Rectangle 14"/>
          <p:cNvSpPr>
            <a:spLocks noChangeArrowheads="1"/>
          </p:cNvSpPr>
          <p:nvPr/>
        </p:nvSpPr>
        <p:spPr bwMode="auto">
          <a:xfrm>
            <a:off x="1117600" y="5029200"/>
            <a:ext cx="604838" cy="6413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prstClr val="black"/>
                </a:solidFill>
                <a:latin typeface="Symbol" pitchFamily="18" charset="2"/>
                <a:sym typeface="Symbol" pitchFamily="18" charset="2"/>
              </a:rPr>
              <a:t>f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52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769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9BE6D-8432-F146-AF67-F24E603F0C70}" type="slidenum">
              <a:rPr lang="en-US"/>
              <a:pPr/>
              <a:t>53</a:t>
            </a:fld>
            <a:endParaRPr lang="en-US"/>
          </a:p>
        </p:txBody>
      </p:sp>
      <p:sp>
        <p:nvSpPr>
          <p:cNvPr id="1548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2-D Rotation</a:t>
            </a:r>
          </a:p>
        </p:txBody>
      </p:sp>
      <p:sp>
        <p:nvSpPr>
          <p:cNvPr id="1548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5613" y="1219200"/>
            <a:ext cx="8231187" cy="4876800"/>
          </a:xfrm>
        </p:spPr>
        <p:txBody>
          <a:bodyPr/>
          <a:lstStyle/>
          <a:p>
            <a:r>
              <a:rPr lang="en-US" sz="2400"/>
              <a:t>This is easy to capture in matrix form: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Even though sin(</a:t>
            </a:r>
            <a:r>
              <a:rPr lang="en-US" sz="2400">
                <a:latin typeface="Symbol" charset="2"/>
              </a:rPr>
              <a:t>q</a:t>
            </a:r>
            <a:r>
              <a:rPr lang="en-US" sz="2400"/>
              <a:t>) and cos(</a:t>
            </a:r>
            <a:r>
              <a:rPr lang="en-US" sz="2400">
                <a:latin typeface="Symbol" charset="2"/>
              </a:rPr>
              <a:t>q</a:t>
            </a:r>
            <a:r>
              <a:rPr lang="en-US" sz="2400"/>
              <a:t>) are nonlinear functions of </a:t>
            </a:r>
            <a:r>
              <a:rPr lang="en-US" sz="2400">
                <a:latin typeface="Symbol" charset="2"/>
              </a:rPr>
              <a:t>q</a:t>
            </a:r>
            <a:r>
              <a:rPr lang="en-US" sz="2400"/>
              <a:t>,</a:t>
            </a:r>
          </a:p>
          <a:p>
            <a:pPr lvl="1"/>
            <a:r>
              <a:rPr lang="en-US" sz="2000"/>
              <a:t>x’ is a linear combination of x and y</a:t>
            </a:r>
          </a:p>
          <a:p>
            <a:pPr lvl="1"/>
            <a:r>
              <a:rPr lang="en-US" sz="2000"/>
              <a:t>y’ is a linear combination of x and y</a:t>
            </a:r>
          </a:p>
          <a:p>
            <a:r>
              <a:rPr lang="en-US" sz="2400"/>
              <a:t>Inverse transformation, rotation by –</a:t>
            </a:r>
            <a:r>
              <a:rPr lang="en-US" sz="2400">
                <a:latin typeface="Symbol" charset="2"/>
              </a:rPr>
              <a:t>q</a:t>
            </a:r>
            <a:endParaRPr lang="en-US" sz="2400"/>
          </a:p>
          <a:p>
            <a:pPr lvl="1"/>
            <a:r>
              <a:rPr lang="en-US" sz="2000"/>
              <a:t>For rotation matrices, det(R) = 1 and</a:t>
            </a:r>
          </a:p>
        </p:txBody>
      </p:sp>
      <p:graphicFrame>
        <p:nvGraphicFramePr>
          <p:cNvPr id="1548292" name="Object 4"/>
          <p:cNvGraphicFramePr>
            <a:graphicFrameLocks noChangeAspect="1"/>
          </p:cNvGraphicFramePr>
          <p:nvPr/>
        </p:nvGraphicFramePr>
        <p:xfrm>
          <a:off x="2098675" y="1719263"/>
          <a:ext cx="4454525" cy="1176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33" name="Equation" r:id="rId3" imgW="1777680" imgH="469800" progId="Equation.3">
                  <p:embed/>
                </p:oleObj>
              </mc:Choice>
              <mc:Fallback>
                <p:oleObj name="Equation" r:id="rId3" imgW="177768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8675" y="1719263"/>
                        <a:ext cx="4454525" cy="1176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48293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5105400" y="4986867"/>
          <a:ext cx="13271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8934" name="Equation" r:id="rId5" imgW="596880" imgH="190440" progId="Equation.3">
                  <p:embed/>
                </p:oleObj>
              </mc:Choice>
              <mc:Fallback>
                <p:oleObj name="Equation" r:id="rId5" imgW="596880" imgH="190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986867"/>
                        <a:ext cx="1327150" cy="371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8294" name="AutoShape 6"/>
          <p:cNvSpPr>
            <a:spLocks/>
          </p:cNvSpPr>
          <p:nvPr/>
        </p:nvSpPr>
        <p:spPr bwMode="auto">
          <a:xfrm rot="-5400000">
            <a:off x="4384675" y="1709738"/>
            <a:ext cx="228600" cy="2514600"/>
          </a:xfrm>
          <a:prstGeom prst="leftBrace">
            <a:avLst>
              <a:gd name="adj1" fmla="val 91667"/>
              <a:gd name="adj2" fmla="val 50000"/>
            </a:avLst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vert="eaVert"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1548295" name="Text Box 7"/>
          <p:cNvSpPr txBox="1">
            <a:spLocks noChangeArrowheads="1"/>
          </p:cNvSpPr>
          <p:nvPr/>
        </p:nvSpPr>
        <p:spPr bwMode="auto">
          <a:xfrm>
            <a:off x="4292600" y="3122613"/>
            <a:ext cx="4048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026410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8291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F6B12B-B335-E343-936C-11A6C7CE9F5D}" type="slidenum">
              <a:rPr lang="en-US"/>
              <a:pPr/>
              <a:t>54</a:t>
            </a:fld>
            <a:endParaRPr lang="en-US"/>
          </a:p>
        </p:txBody>
      </p:sp>
      <p:sp>
        <p:nvSpPr>
          <p:cNvPr id="155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8788" y="228600"/>
            <a:ext cx="8228012" cy="914400"/>
          </a:xfrm>
        </p:spPr>
        <p:txBody>
          <a:bodyPr/>
          <a:lstStyle/>
          <a:p>
            <a:r>
              <a:rPr lang="en-US"/>
              <a:t>2x2 Transformation Matrices</a:t>
            </a:r>
          </a:p>
        </p:txBody>
      </p:sp>
      <p:sp>
        <p:nvSpPr>
          <p:cNvPr id="155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types of transformations can be </a:t>
            </a:r>
            <a:br>
              <a:rPr lang="en-US"/>
            </a:br>
            <a:r>
              <a:rPr lang="en-US"/>
              <a:t>represented with a 2x2 matrix?</a:t>
            </a:r>
          </a:p>
        </p:txBody>
      </p:sp>
      <p:sp>
        <p:nvSpPr>
          <p:cNvPr id="1550340" name="Text Box 4"/>
          <p:cNvSpPr txBox="1">
            <a:spLocks noChangeArrowheads="1"/>
          </p:cNvSpPr>
          <p:nvPr/>
        </p:nvSpPr>
        <p:spPr bwMode="auto">
          <a:xfrm>
            <a:off x="838200" y="2681288"/>
            <a:ext cx="3579813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1F497D"/>
                </a:solidFill>
                <a:latin typeface="Arial" charset="0"/>
              </a:rPr>
              <a:t>2D Rotate around (0,0)?</a:t>
            </a:r>
          </a:p>
        </p:txBody>
      </p:sp>
      <p:graphicFrame>
        <p:nvGraphicFramePr>
          <p:cNvPr id="1550341" name="Object 5"/>
          <p:cNvGraphicFramePr>
            <a:graphicFrameLocks noChangeAspect="1"/>
          </p:cNvGraphicFramePr>
          <p:nvPr/>
        </p:nvGraphicFramePr>
        <p:xfrm>
          <a:off x="1143000" y="3352800"/>
          <a:ext cx="3224213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61" name="Equation" r:id="rId3" imgW="1460160" imgH="355320" progId="Equation.3">
                  <p:embed/>
                </p:oleObj>
              </mc:Choice>
              <mc:Fallback>
                <p:oleObj name="Equation" r:id="rId3" imgW="146016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352800"/>
                        <a:ext cx="3224213" cy="782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03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3759395"/>
              </p:ext>
            </p:extLst>
          </p:nvPr>
        </p:nvGraphicFramePr>
        <p:xfrm>
          <a:off x="4732338" y="3059113"/>
          <a:ext cx="4149725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62" name="Equation" r:id="rId5" imgW="2044700" imgH="520700" progId="Equation.3">
                  <p:embed/>
                </p:oleObj>
              </mc:Choice>
              <mc:Fallback>
                <p:oleObj name="Equation" r:id="rId5" imgW="20447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2338" y="3059113"/>
                        <a:ext cx="4149725" cy="1060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0343" name="Text Box 7"/>
          <p:cNvSpPr txBox="1">
            <a:spLocks noChangeArrowheads="1"/>
          </p:cNvSpPr>
          <p:nvPr/>
        </p:nvSpPr>
        <p:spPr bwMode="auto">
          <a:xfrm>
            <a:off x="838200" y="4586288"/>
            <a:ext cx="167798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1F497D"/>
                </a:solidFill>
                <a:latin typeface="Arial" charset="0"/>
              </a:rPr>
              <a:t>2D Shear?</a:t>
            </a:r>
          </a:p>
        </p:txBody>
      </p:sp>
      <p:graphicFrame>
        <p:nvGraphicFramePr>
          <p:cNvPr id="1550344" name="Object 8"/>
          <p:cNvGraphicFramePr>
            <a:graphicFrameLocks noChangeAspect="1"/>
          </p:cNvGraphicFramePr>
          <p:nvPr/>
        </p:nvGraphicFramePr>
        <p:xfrm>
          <a:off x="1143000" y="5089525"/>
          <a:ext cx="2017713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63" name="Equation" r:id="rId7" imgW="914400" imgH="457200" progId="Equation.3">
                  <p:embed/>
                </p:oleObj>
              </mc:Choice>
              <mc:Fallback>
                <p:oleObj name="Equation" r:id="rId7" imgW="914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089525"/>
                        <a:ext cx="2017713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034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997677"/>
              </p:ext>
            </p:extLst>
          </p:nvPr>
        </p:nvGraphicFramePr>
        <p:xfrm>
          <a:off x="4629150" y="4446588"/>
          <a:ext cx="4321175" cy="147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964" name="Equation" r:id="rId9" imgW="1714500" imgH="584200" progId="Equation.3">
                  <p:embed/>
                </p:oleObj>
              </mc:Choice>
              <mc:Fallback>
                <p:oleObj name="Equation" r:id="rId9" imgW="17145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9150" y="4446588"/>
                        <a:ext cx="4321175" cy="1473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23275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0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0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2D Linear Transformations</a:t>
            </a:r>
            <a:endParaRPr lang="en-US" dirty="0"/>
          </a:p>
        </p:txBody>
      </p:sp>
      <p:sp>
        <p:nvSpPr>
          <p:cNvPr id="155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Any linear transformation can be written as a combination of scale, rotation, shear, and mirror</a:t>
            </a:r>
          </a:p>
          <a:p>
            <a:pPr lvl="1"/>
            <a:r>
              <a:rPr lang="en-US" sz="2400" dirty="0" smtClean="0"/>
              <a:t>And written as </a:t>
            </a:r>
            <a:r>
              <a:rPr lang="en-US" sz="2400" i="1" dirty="0" err="1" smtClean="0"/>
              <a:t>p</a:t>
            </a:r>
            <a:r>
              <a:rPr lang="en-US" sz="2400" i="1" dirty="0" smtClean="0"/>
              <a:t>’=Mp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sz="2800" dirty="0" smtClean="0"/>
              <a:t>Properties of linear transformations:</a:t>
            </a:r>
          </a:p>
          <a:p>
            <a:pPr lvl="1"/>
            <a:r>
              <a:rPr lang="en-US" sz="2400" dirty="0" smtClean="0"/>
              <a:t>Origin maps to origin</a:t>
            </a:r>
          </a:p>
          <a:p>
            <a:pPr lvl="1"/>
            <a:r>
              <a:rPr lang="en-US" sz="2400" dirty="0" smtClean="0"/>
              <a:t>Lines map to lines</a:t>
            </a:r>
          </a:p>
          <a:p>
            <a:pPr lvl="1"/>
            <a:r>
              <a:rPr lang="en-US" sz="2400" dirty="0" smtClean="0"/>
              <a:t>Parallel lines remain parallel</a:t>
            </a:r>
          </a:p>
          <a:p>
            <a:pPr lvl="1"/>
            <a:r>
              <a:rPr lang="en-US" sz="2400" dirty="0" smtClean="0"/>
              <a:t>Ratios are preserved</a:t>
            </a:r>
          </a:p>
          <a:p>
            <a:pPr lvl="1"/>
            <a:r>
              <a:rPr lang="en-US" sz="2400" dirty="0" smtClean="0"/>
              <a:t>Closed under composition</a:t>
            </a:r>
            <a:endParaRPr lang="en-US" sz="2400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FACFA-591B-7241-BB02-279BBD743DDB}" type="slidenum">
              <a:rPr lang="en-US" smtClean="0"/>
              <a:pPr/>
              <a:t>55</a:t>
            </a:fld>
            <a:endParaRPr lang="en-US"/>
          </a:p>
        </p:txBody>
      </p:sp>
      <p:graphicFrame>
        <p:nvGraphicFramePr>
          <p:cNvPr id="1553412" name="Object 4"/>
          <p:cNvGraphicFramePr>
            <a:graphicFrameLocks noChangeAspect="1"/>
          </p:cNvGraphicFramePr>
          <p:nvPr/>
        </p:nvGraphicFramePr>
        <p:xfrm>
          <a:off x="5511803" y="2626407"/>
          <a:ext cx="1769531" cy="722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981" name="Equation" r:id="rId3" imgW="1117440" imgH="457200" progId="Equation.3">
                  <p:embed/>
                </p:oleObj>
              </mc:Choice>
              <mc:Fallback>
                <p:oleObj name="Equation" r:id="rId3" imgW="11174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1803" y="2626407"/>
                        <a:ext cx="1769531" cy="72215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4902199" y="5513454"/>
          <a:ext cx="3860800" cy="76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0982" name="Equation" r:id="rId5" imgW="2031840" imgH="406080" progId="Equation.3">
                  <p:embed/>
                </p:oleObj>
              </mc:Choice>
              <mc:Fallback>
                <p:oleObj name="Equation" r:id="rId5" imgW="203184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2199" y="5513454"/>
                        <a:ext cx="3860800" cy="768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600988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Rotation as shears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Rotations can be performed efficiently using a series of three shear operations</a:t>
            </a:r>
          </a:p>
          <a:p>
            <a:pPr lvl="1"/>
            <a:r>
              <a:rPr lang="en-US" dirty="0" smtClean="0"/>
              <a:t>Horizontal shear with parameter –tan(θ/2)</a:t>
            </a:r>
          </a:p>
          <a:p>
            <a:pPr lvl="1"/>
            <a:r>
              <a:rPr lang="en-US" dirty="0" smtClean="0"/>
              <a:t>Vertical shear with parameter </a:t>
            </a:r>
            <a:r>
              <a:rPr lang="en-US" dirty="0" err="1" smtClean="0"/>
              <a:t>sin(θ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Horizontal shear with parameter –tan(θ/2) (again)</a:t>
            </a:r>
            <a:endParaRPr lang="en-US" dirty="0"/>
          </a:p>
        </p:txBody>
      </p:sp>
      <p:graphicFrame>
        <p:nvGraphicFramePr>
          <p:cNvPr id="37890" name="Object 2"/>
          <p:cNvGraphicFramePr>
            <a:graphicFrameLocks noChangeAspect="1"/>
          </p:cNvGraphicFramePr>
          <p:nvPr/>
        </p:nvGraphicFramePr>
        <p:xfrm>
          <a:off x="766763" y="4198938"/>
          <a:ext cx="7013575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03" name="Equation" r:id="rId3" imgW="3949700" imgH="444500" progId="Equation.3">
                  <p:embed/>
                </p:oleObj>
              </mc:Choice>
              <mc:Fallback>
                <p:oleObj name="Equation" r:id="rId3" imgW="39497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6763" y="4198938"/>
                        <a:ext cx="7013575" cy="785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5185820"/>
            <a:ext cx="6851650" cy="167218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231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687388" y="76200"/>
            <a:ext cx="7770812" cy="838200"/>
          </a:xfrm>
        </p:spPr>
        <p:txBody>
          <a:bodyPr/>
          <a:lstStyle/>
          <a:p>
            <a:r>
              <a:rPr lang="en-US" smtClean="0"/>
              <a:t>2x2 Matrices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	What types of transformations can be </a:t>
            </a:r>
            <a:br>
              <a:rPr lang="en-US" dirty="0" smtClean="0"/>
            </a:br>
            <a:r>
              <a:rPr lang="en-US" dirty="0" smtClean="0"/>
              <a:t>represented with a 2x2 matrix?</a:t>
            </a:r>
          </a:p>
        </p:txBody>
      </p:sp>
      <p:sp>
        <p:nvSpPr>
          <p:cNvPr id="7173" name="Text Box 4"/>
          <p:cNvSpPr txBox="1">
            <a:spLocks noChangeArrowheads="1"/>
          </p:cNvSpPr>
          <p:nvPr/>
        </p:nvSpPr>
        <p:spPr bwMode="auto">
          <a:xfrm>
            <a:off x="838200" y="2757488"/>
            <a:ext cx="24003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1F497D"/>
                </a:solidFill>
                <a:latin typeface="Arial" charset="0"/>
              </a:rPr>
              <a:t>2D Translation?</a:t>
            </a:r>
          </a:p>
        </p:txBody>
      </p:sp>
      <p:graphicFrame>
        <p:nvGraphicFramePr>
          <p:cNvPr id="7170" name="Object 5"/>
          <p:cNvGraphicFramePr>
            <a:graphicFrameLocks noChangeAspect="1"/>
          </p:cNvGraphicFramePr>
          <p:nvPr/>
        </p:nvGraphicFramePr>
        <p:xfrm>
          <a:off x="1374775" y="3297238"/>
          <a:ext cx="14255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27" name="Equation" r:id="rId3" imgW="647640" imgH="457200" progId="Equation.3">
                  <p:embed/>
                </p:oleObj>
              </mc:Choice>
              <mc:Fallback>
                <p:oleObj name="Equation" r:id="rId3" imgW="6476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4775" y="3297238"/>
                        <a:ext cx="1425575" cy="1006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8070" name="Text Box 6"/>
          <p:cNvSpPr txBox="1">
            <a:spLocks noChangeArrowheads="1"/>
          </p:cNvSpPr>
          <p:nvPr/>
        </p:nvSpPr>
        <p:spPr bwMode="auto">
          <a:xfrm>
            <a:off x="1219200" y="4568825"/>
            <a:ext cx="6488113" cy="974725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1F497D"/>
                </a:solidFill>
                <a:latin typeface="Arial" charset="0"/>
              </a:rPr>
              <a:t>Only linear 2D transformations 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1F497D"/>
                </a:solidFill>
                <a:latin typeface="Arial" charset="0"/>
              </a:rPr>
              <a:t>can be represented with a 2x2 matrix</a:t>
            </a:r>
          </a:p>
        </p:txBody>
      </p:sp>
      <p:sp>
        <p:nvSpPr>
          <p:cNvPr id="728071" name="Text Box 7"/>
          <p:cNvSpPr txBox="1">
            <a:spLocks noChangeArrowheads="1"/>
          </p:cNvSpPr>
          <p:nvPr/>
        </p:nvSpPr>
        <p:spPr bwMode="auto">
          <a:xfrm>
            <a:off x="3217863" y="3505200"/>
            <a:ext cx="6445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1F497D"/>
                </a:solidFill>
                <a:latin typeface="Arial" charset="0"/>
              </a:rPr>
              <a:t>NO!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57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5098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070" grpId="0" animBg="1"/>
      <p:bldP spid="72807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58F1E9-AC78-8041-BB1E-715DB74CD89D}" type="slidenum">
              <a:rPr lang="en-US"/>
              <a:pPr/>
              <a:t>58</a:t>
            </a:fld>
            <a:endParaRPr lang="en-US"/>
          </a:p>
        </p:txBody>
      </p:sp>
      <p:sp>
        <p:nvSpPr>
          <p:cNvPr id="155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Homogeneous Coordinates</a:t>
            </a:r>
          </a:p>
        </p:txBody>
      </p:sp>
      <p:sp>
        <p:nvSpPr>
          <p:cNvPr id="15564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5613" y="1219200"/>
            <a:ext cx="8383587" cy="4876800"/>
          </a:xfrm>
        </p:spPr>
        <p:txBody>
          <a:bodyPr/>
          <a:lstStyle/>
          <a:p>
            <a:r>
              <a:rPr lang="en-US" sz="2900"/>
              <a:t>How can we represent translation as matrix?</a:t>
            </a:r>
            <a:br>
              <a:rPr lang="en-US" sz="2900"/>
            </a:br>
            <a:endParaRPr lang="en-US" sz="2900"/>
          </a:p>
          <a:p>
            <a:pPr>
              <a:buFont typeface="Wingdings" charset="2"/>
              <a:buNone/>
            </a:pPr>
            <a:endParaRPr lang="en-US" sz="2900"/>
          </a:p>
          <a:p>
            <a:r>
              <a:rPr lang="en-US" sz="2900"/>
              <a:t>Homogeneous coordinates</a:t>
            </a:r>
          </a:p>
          <a:p>
            <a:pPr lvl="1"/>
            <a:r>
              <a:rPr lang="en-US"/>
              <a:t>Represent coordinates in 2 dimensions with a 3-vector</a:t>
            </a:r>
          </a:p>
          <a:p>
            <a:endParaRPr lang="en-US"/>
          </a:p>
        </p:txBody>
      </p:sp>
      <p:graphicFrame>
        <p:nvGraphicFramePr>
          <p:cNvPr id="1556484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200400" y="4267200"/>
          <a:ext cx="32766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53" name="Equation" r:id="rId3" imgW="1346040" imgH="711000" progId="Equation.3">
                  <p:embed/>
                </p:oleObj>
              </mc:Choice>
              <mc:Fallback>
                <p:oleObj name="Equation" r:id="rId3" imgW="134604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267200"/>
                        <a:ext cx="3276600" cy="173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7026" dir="280112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6489" name="Object 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886200" y="1905000"/>
          <a:ext cx="1295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54" name="Equation" r:id="rId5" imgW="647640" imgH="457200" progId="Equation.3">
                  <p:embed/>
                </p:oleObj>
              </mc:Choice>
              <mc:Fallback>
                <p:oleObj name="Equation" r:id="rId5" imgW="6476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1905000"/>
                        <a:ext cx="1295400" cy="9144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6614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F55FD-F0A8-7249-9515-14296C66AF69}" type="slidenum">
              <a:rPr lang="en-US"/>
              <a:pPr/>
              <a:t>59</a:t>
            </a:fld>
            <a:endParaRPr lang="en-US"/>
          </a:p>
        </p:txBody>
      </p:sp>
      <p:sp>
        <p:nvSpPr>
          <p:cNvPr id="1559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8788" y="228600"/>
            <a:ext cx="8228012" cy="914400"/>
          </a:xfrm>
        </p:spPr>
        <p:txBody>
          <a:bodyPr/>
          <a:lstStyle/>
          <a:p>
            <a:r>
              <a:rPr lang="en-US"/>
              <a:t>Homogeneous Coordinates</a:t>
            </a:r>
          </a:p>
        </p:txBody>
      </p:sp>
      <p:sp>
        <p:nvSpPr>
          <p:cNvPr id="155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613" y="1219200"/>
            <a:ext cx="8586787" cy="3048000"/>
          </a:xfrm>
        </p:spPr>
        <p:txBody>
          <a:bodyPr/>
          <a:lstStyle/>
          <a:p>
            <a:r>
              <a:rPr lang="en-US" dirty="0"/>
              <a:t>Add a 3rd coordinate to every 2D point</a:t>
            </a:r>
          </a:p>
          <a:p>
            <a:pPr lvl="1"/>
            <a:r>
              <a:rPr lang="en-US" dirty="0"/>
              <a:t>(x, y, w) represents a point at 2D location (x/w, y/w)</a:t>
            </a:r>
          </a:p>
          <a:p>
            <a:pPr lvl="1"/>
            <a:r>
              <a:rPr lang="en-US" dirty="0"/>
              <a:t>(x, y, 0) represents a point at infinity</a:t>
            </a:r>
          </a:p>
          <a:p>
            <a:pPr lvl="1"/>
            <a:r>
              <a:rPr lang="en-US" dirty="0"/>
              <a:t>(0, 0, 0) is not allowed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057400" y="3427413"/>
            <a:ext cx="5791200" cy="2668587"/>
            <a:chOff x="1836" y="1871"/>
            <a:chExt cx="4105" cy="1681"/>
          </a:xfrm>
        </p:grpSpPr>
        <p:sp>
          <p:nvSpPr>
            <p:cNvPr id="1559558" name="Line 6"/>
            <p:cNvSpPr>
              <a:spLocks noChangeShapeType="1"/>
            </p:cNvSpPr>
            <p:nvPr/>
          </p:nvSpPr>
          <p:spPr bwMode="auto">
            <a:xfrm>
              <a:off x="2646" y="2064"/>
              <a:ext cx="0" cy="14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9559" name="Line 7"/>
            <p:cNvSpPr>
              <a:spLocks noChangeShapeType="1"/>
            </p:cNvSpPr>
            <p:nvPr/>
          </p:nvSpPr>
          <p:spPr bwMode="auto">
            <a:xfrm>
              <a:off x="1836" y="2928"/>
              <a:ext cx="1890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9560" name="Oval 8"/>
            <p:cNvSpPr>
              <a:spLocks noChangeArrowheads="1"/>
            </p:cNvSpPr>
            <p:nvPr/>
          </p:nvSpPr>
          <p:spPr bwMode="auto">
            <a:xfrm>
              <a:off x="3254" y="2586"/>
              <a:ext cx="81" cy="7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1F497D"/>
                </a:solidFill>
                <a:latin typeface="Arial" charset="0"/>
              </a:endParaRPr>
            </a:p>
          </p:txBody>
        </p:sp>
        <p:sp>
          <p:nvSpPr>
            <p:cNvPr id="1559561" name="Line 9"/>
            <p:cNvSpPr>
              <a:spLocks noChangeShapeType="1"/>
            </p:cNvSpPr>
            <p:nvPr/>
          </p:nvSpPr>
          <p:spPr bwMode="auto">
            <a:xfrm>
              <a:off x="2970" y="2880"/>
              <a:ext cx="1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9562" name="Line 10"/>
            <p:cNvSpPr>
              <a:spLocks noChangeShapeType="1"/>
            </p:cNvSpPr>
            <p:nvPr/>
          </p:nvSpPr>
          <p:spPr bwMode="auto">
            <a:xfrm>
              <a:off x="3294" y="2880"/>
              <a:ext cx="1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9563" name="Line 11"/>
            <p:cNvSpPr>
              <a:spLocks noChangeShapeType="1"/>
            </p:cNvSpPr>
            <p:nvPr/>
          </p:nvSpPr>
          <p:spPr bwMode="auto">
            <a:xfrm>
              <a:off x="2592" y="2640"/>
              <a:ext cx="108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9564" name="Line 12"/>
            <p:cNvSpPr>
              <a:spLocks noChangeShapeType="1"/>
            </p:cNvSpPr>
            <p:nvPr/>
          </p:nvSpPr>
          <p:spPr bwMode="auto">
            <a:xfrm>
              <a:off x="2592" y="2352"/>
              <a:ext cx="108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9565" name="Text Box 13"/>
            <p:cNvSpPr txBox="1">
              <a:spLocks noChangeArrowheads="1"/>
            </p:cNvSpPr>
            <p:nvPr/>
          </p:nvSpPr>
          <p:spPr bwMode="auto">
            <a:xfrm>
              <a:off x="2878" y="2929"/>
              <a:ext cx="23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prstClr val="black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1559566" name="Text Box 14"/>
            <p:cNvSpPr txBox="1">
              <a:spLocks noChangeArrowheads="1"/>
            </p:cNvSpPr>
            <p:nvPr/>
          </p:nvSpPr>
          <p:spPr bwMode="auto">
            <a:xfrm>
              <a:off x="3186" y="2926"/>
              <a:ext cx="23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prstClr val="black"/>
                  </a:solidFill>
                  <a:latin typeface="Arial" charset="0"/>
                </a:rPr>
                <a:t>2</a:t>
              </a:r>
            </a:p>
          </p:txBody>
        </p:sp>
        <p:sp>
          <p:nvSpPr>
            <p:cNvPr id="1559567" name="Text Box 15"/>
            <p:cNvSpPr txBox="1">
              <a:spLocks noChangeArrowheads="1"/>
            </p:cNvSpPr>
            <p:nvPr/>
          </p:nvSpPr>
          <p:spPr bwMode="auto">
            <a:xfrm>
              <a:off x="2432" y="2506"/>
              <a:ext cx="23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prstClr val="black"/>
                  </a:solidFill>
                  <a:latin typeface="Arial" charset="0"/>
                </a:rPr>
                <a:t>1</a:t>
              </a:r>
            </a:p>
          </p:txBody>
        </p:sp>
        <p:sp>
          <p:nvSpPr>
            <p:cNvPr id="1559568" name="Text Box 16"/>
            <p:cNvSpPr txBox="1">
              <a:spLocks noChangeArrowheads="1"/>
            </p:cNvSpPr>
            <p:nvPr/>
          </p:nvSpPr>
          <p:spPr bwMode="auto">
            <a:xfrm>
              <a:off x="2430" y="2206"/>
              <a:ext cx="23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prstClr val="black"/>
                  </a:solidFill>
                  <a:latin typeface="Arial" charset="0"/>
                </a:rPr>
                <a:t>2</a:t>
              </a:r>
            </a:p>
          </p:txBody>
        </p:sp>
        <p:sp>
          <p:nvSpPr>
            <p:cNvPr id="1559569" name="Text Box 17"/>
            <p:cNvSpPr txBox="1">
              <a:spLocks noChangeArrowheads="1"/>
            </p:cNvSpPr>
            <p:nvPr/>
          </p:nvSpPr>
          <p:spPr bwMode="auto">
            <a:xfrm>
              <a:off x="3283" y="2303"/>
              <a:ext cx="75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F497D"/>
                  </a:solidFill>
                  <a:latin typeface="Arial" charset="0"/>
                </a:rPr>
                <a:t>(2,1,1)</a:t>
              </a:r>
            </a:p>
          </p:txBody>
        </p:sp>
        <p:sp>
          <p:nvSpPr>
            <p:cNvPr id="1559570" name="Text Box 18"/>
            <p:cNvSpPr txBox="1">
              <a:spLocks noChangeArrowheads="1"/>
            </p:cNvSpPr>
            <p:nvPr/>
          </p:nvSpPr>
          <p:spPr bwMode="auto">
            <a:xfrm>
              <a:off x="3997" y="2304"/>
              <a:ext cx="100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F497D"/>
                  </a:solidFill>
                  <a:latin typeface="Arial" charset="0"/>
                </a:rPr>
                <a:t>or (4,2,2)</a:t>
              </a:r>
            </a:p>
          </p:txBody>
        </p:sp>
        <p:sp>
          <p:nvSpPr>
            <p:cNvPr id="1559571" name="Text Box 19"/>
            <p:cNvSpPr txBox="1">
              <a:spLocks noChangeArrowheads="1"/>
            </p:cNvSpPr>
            <p:nvPr/>
          </p:nvSpPr>
          <p:spPr bwMode="auto">
            <a:xfrm>
              <a:off x="4934" y="2304"/>
              <a:ext cx="100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F497D"/>
                  </a:solidFill>
                  <a:latin typeface="Arial" charset="0"/>
                </a:rPr>
                <a:t>or (6,3,3)</a:t>
              </a:r>
            </a:p>
          </p:txBody>
        </p:sp>
        <p:sp>
          <p:nvSpPr>
            <p:cNvPr id="1559572" name="Text Box 20"/>
            <p:cNvSpPr txBox="1">
              <a:spLocks noChangeArrowheads="1"/>
            </p:cNvSpPr>
            <p:nvPr/>
          </p:nvSpPr>
          <p:spPr bwMode="auto">
            <a:xfrm>
              <a:off x="3618" y="2848"/>
              <a:ext cx="25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i="1">
                  <a:solidFill>
                    <a:prstClr val="black"/>
                  </a:solidFill>
                  <a:latin typeface="Arial" charset="0"/>
                </a:rPr>
                <a:t>x</a:t>
              </a:r>
            </a:p>
          </p:txBody>
        </p:sp>
        <p:sp>
          <p:nvSpPr>
            <p:cNvPr id="1559573" name="Text Box 21"/>
            <p:cNvSpPr txBox="1">
              <a:spLocks noChangeArrowheads="1"/>
            </p:cNvSpPr>
            <p:nvPr/>
          </p:nvSpPr>
          <p:spPr bwMode="auto">
            <a:xfrm>
              <a:off x="2474" y="1871"/>
              <a:ext cx="25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i="1">
                  <a:solidFill>
                    <a:prstClr val="black"/>
                  </a:solidFill>
                  <a:latin typeface="Arial" charset="0"/>
                </a:rPr>
                <a:t>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81991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775" y="3162300"/>
            <a:ext cx="431482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5" name="Rectangle 6"/>
          <p:cNvSpPr>
            <a:spLocks noChangeArrowheads="1"/>
          </p:cNvSpPr>
          <p:nvPr/>
        </p:nvSpPr>
        <p:spPr bwMode="auto">
          <a:xfrm>
            <a:off x="1219200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pic>
        <p:nvPicPr>
          <p:cNvPr id="90116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162300"/>
            <a:ext cx="431482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7" name="Rectangle 9"/>
          <p:cNvSpPr>
            <a:spLocks noChangeArrowheads="1"/>
          </p:cNvSpPr>
          <p:nvPr/>
        </p:nvSpPr>
        <p:spPr bwMode="auto">
          <a:xfrm>
            <a:off x="1219200" y="3543300"/>
            <a:ext cx="4508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FF00"/>
                </a:solidFill>
              </a:rPr>
              <a:t>f</a:t>
            </a:r>
            <a:r>
              <a:rPr lang="en-US" sz="3200" baseline="-2500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90118" name="Rectangle 11"/>
          <p:cNvSpPr>
            <a:spLocks noChangeArrowheads="1"/>
          </p:cNvSpPr>
          <p:nvPr/>
        </p:nvSpPr>
        <p:spPr bwMode="auto">
          <a:xfrm>
            <a:off x="8015288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90119" name="Rectangle 11"/>
          <p:cNvSpPr>
            <a:spLocks noChangeArrowheads="1"/>
          </p:cNvSpPr>
          <p:nvPr/>
        </p:nvSpPr>
        <p:spPr bwMode="auto">
          <a:xfrm>
            <a:off x="8015288" y="3543300"/>
            <a:ext cx="4508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FF00"/>
                </a:solidFill>
              </a:rPr>
              <a:t>f</a:t>
            </a:r>
            <a:r>
              <a:rPr lang="en-US" sz="3200" baseline="-2500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90120" name="Rectangle 13"/>
          <p:cNvSpPr>
            <a:spLocks noChangeArrowheads="1"/>
          </p:cNvSpPr>
          <p:nvPr/>
        </p:nvSpPr>
        <p:spPr bwMode="auto">
          <a:xfrm>
            <a:off x="7216775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90121" name="Rectangle 13"/>
          <p:cNvSpPr>
            <a:spLocks noChangeArrowheads="1"/>
          </p:cNvSpPr>
          <p:nvPr/>
        </p:nvSpPr>
        <p:spPr bwMode="auto">
          <a:xfrm>
            <a:off x="7216775" y="3543300"/>
            <a:ext cx="7985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FF00"/>
                </a:solidFill>
              </a:rPr>
              <a:t>f</a:t>
            </a:r>
            <a:r>
              <a:rPr lang="en-US" sz="3200" baseline="-25000">
                <a:solidFill>
                  <a:srgbClr val="FFFF00"/>
                </a:solidFill>
              </a:rPr>
              <a:t>2</a:t>
            </a:r>
            <a:r>
              <a:rPr lang="en-US" sz="3200" baseline="30000">
                <a:solidFill>
                  <a:srgbClr val="FFFF00"/>
                </a:solidFill>
              </a:rPr>
              <a:t>'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57200" y="381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dirty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Feature distance</a:t>
            </a:r>
          </a:p>
        </p:txBody>
      </p:sp>
      <p:sp>
        <p:nvSpPr>
          <p:cNvPr id="90124" name="Rectangle 14"/>
          <p:cNvSpPr>
            <a:spLocks noChangeArrowheads="1"/>
          </p:cNvSpPr>
          <p:nvPr/>
        </p:nvSpPr>
        <p:spPr bwMode="auto">
          <a:xfrm>
            <a:off x="2239963" y="6400800"/>
            <a:ext cx="2752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 dirty="0" smtClean="0"/>
              <a:t>I</a:t>
            </a:r>
            <a:endParaRPr lang="en-US" sz="2000" baseline="-25000" dirty="0"/>
          </a:p>
        </p:txBody>
      </p:sp>
      <p:sp>
        <p:nvSpPr>
          <p:cNvPr id="90125" name="Rectangle 8"/>
          <p:cNvSpPr>
            <a:spLocks noChangeArrowheads="1"/>
          </p:cNvSpPr>
          <p:nvPr/>
        </p:nvSpPr>
        <p:spPr bwMode="auto">
          <a:xfrm>
            <a:off x="6737350" y="6400800"/>
            <a:ext cx="3492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 dirty="0" smtClean="0"/>
              <a:t>J</a:t>
            </a:r>
            <a:endParaRPr lang="en-US" sz="2000" baseline="-25000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1143000"/>
            <a:ext cx="8191500" cy="4525963"/>
          </a:xfrm>
        </p:spPr>
        <p:txBody>
          <a:bodyPr/>
          <a:lstStyle/>
          <a:p>
            <a:pPr marL="400050"/>
            <a:r>
              <a:rPr lang="en-US" sz="2400" dirty="0" smtClean="0">
                <a:latin typeface="Calibri" charset="0"/>
              </a:rPr>
              <a:t>Better approach: normalize by distance to 2</a:t>
            </a:r>
            <a:r>
              <a:rPr lang="en-US" sz="2400" baseline="30000" dirty="0" smtClean="0">
                <a:latin typeface="Calibri" charset="0"/>
              </a:rPr>
              <a:t>nd</a:t>
            </a:r>
            <a:r>
              <a:rPr lang="en-US" sz="2400" dirty="0" smtClean="0">
                <a:latin typeface="Calibri" charset="0"/>
              </a:rPr>
              <a:t> best match</a:t>
            </a:r>
          </a:p>
          <a:p>
            <a:pPr marL="800100" lvl="1"/>
            <a:r>
              <a:rPr lang="en-US" sz="2400" dirty="0" smtClean="0">
                <a:latin typeface="Calibri" charset="0"/>
              </a:rPr>
              <a:t>Distance = ||f</a:t>
            </a:r>
            <a:r>
              <a:rPr lang="en-US" sz="2400" baseline="-25000" dirty="0" smtClean="0">
                <a:latin typeface="Calibri" charset="0"/>
              </a:rPr>
              <a:t>1</a:t>
            </a:r>
            <a:r>
              <a:rPr lang="en-US" sz="2400" dirty="0" smtClean="0">
                <a:latin typeface="Calibri" charset="0"/>
              </a:rPr>
              <a:t> - f</a:t>
            </a:r>
            <a:r>
              <a:rPr lang="en-US" sz="2400" baseline="-25000" dirty="0" smtClean="0">
                <a:latin typeface="Calibri" charset="0"/>
              </a:rPr>
              <a:t>2</a:t>
            </a:r>
            <a:r>
              <a:rPr lang="en-US" sz="2400" dirty="0" smtClean="0">
                <a:latin typeface="Calibri" charset="0"/>
              </a:rPr>
              <a:t> || / || f</a:t>
            </a:r>
            <a:r>
              <a:rPr lang="en-US" sz="2400" baseline="-25000" dirty="0" smtClean="0">
                <a:latin typeface="Calibri" charset="0"/>
              </a:rPr>
              <a:t>1</a:t>
            </a:r>
            <a:r>
              <a:rPr lang="en-US" sz="2400" dirty="0" smtClean="0">
                <a:latin typeface="Calibri" charset="0"/>
              </a:rPr>
              <a:t> - f</a:t>
            </a:r>
            <a:r>
              <a:rPr lang="en-US" sz="2400" baseline="-25000" dirty="0" smtClean="0">
                <a:latin typeface="Calibri" charset="0"/>
              </a:rPr>
              <a:t>2</a:t>
            </a:r>
            <a:r>
              <a:rPr lang="en-US" sz="2400" dirty="0" smtClean="0">
                <a:latin typeface="Calibri" charset="0"/>
              </a:rPr>
              <a:t>’ ||, where f</a:t>
            </a:r>
            <a:r>
              <a:rPr lang="en-US" sz="2400" baseline="-25000" dirty="0" smtClean="0">
                <a:latin typeface="Calibri" charset="0"/>
              </a:rPr>
              <a:t>2</a:t>
            </a:r>
            <a:r>
              <a:rPr lang="en-US" sz="2400" dirty="0" smtClean="0">
                <a:latin typeface="Calibri" charset="0"/>
              </a:rPr>
              <a:t> is best SSD match to f</a:t>
            </a:r>
            <a:r>
              <a:rPr lang="en-US" sz="2400" baseline="-25000" dirty="0" smtClean="0">
                <a:latin typeface="Calibri" charset="0"/>
              </a:rPr>
              <a:t>1</a:t>
            </a:r>
            <a:r>
              <a:rPr lang="en-US" sz="2400" dirty="0" smtClean="0">
                <a:latin typeface="Calibri" charset="0"/>
              </a:rPr>
              <a:t> in J, f</a:t>
            </a:r>
            <a:r>
              <a:rPr lang="en-US" sz="2400" baseline="-25000" dirty="0" smtClean="0">
                <a:latin typeface="Calibri" charset="0"/>
              </a:rPr>
              <a:t>2</a:t>
            </a:r>
            <a:r>
              <a:rPr lang="en-US" sz="2400" dirty="0" smtClean="0">
                <a:latin typeface="Calibri" charset="0"/>
              </a:rPr>
              <a:t>’  is 2</a:t>
            </a:r>
            <a:r>
              <a:rPr lang="en-US" sz="2400" baseline="30000" dirty="0" smtClean="0">
                <a:latin typeface="Calibri" charset="0"/>
              </a:rPr>
              <a:t>nd</a:t>
            </a:r>
            <a:r>
              <a:rPr lang="en-US" sz="2400" dirty="0" smtClean="0">
                <a:latin typeface="Calibri" charset="0"/>
              </a:rPr>
              <a:t> best SSD match to f</a:t>
            </a:r>
            <a:r>
              <a:rPr lang="en-US" sz="2400" baseline="-25000" dirty="0" smtClean="0">
                <a:latin typeface="Calibri" charset="0"/>
              </a:rPr>
              <a:t>1</a:t>
            </a:r>
            <a:r>
              <a:rPr lang="en-US" sz="2400" dirty="0" smtClean="0">
                <a:latin typeface="Calibri" charset="0"/>
              </a:rPr>
              <a:t> in J</a:t>
            </a:r>
            <a:endParaRPr lang="en-US" sz="2400" baseline="-25000" dirty="0" smtClean="0">
              <a:latin typeface="Calibri" charset="0"/>
            </a:endParaRPr>
          </a:p>
          <a:p>
            <a:pPr marL="800100" lvl="1"/>
            <a:r>
              <a:rPr lang="en-US" sz="2400" dirty="0" smtClean="0">
                <a:latin typeface="Calibri" charset="0"/>
              </a:rPr>
              <a:t>Gives smaller distances for more distinctive matches</a:t>
            </a:r>
            <a:endParaRPr lang="en-US" sz="2400" baseline="30000" dirty="0" smtClean="0">
              <a:latin typeface="Calibri" charset="0"/>
            </a:endParaRP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931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Homogeneous Coordinates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we represent translation as matrix?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Use a 3x3 transformation matrix, T</a:t>
            </a:r>
          </a:p>
          <a:p>
            <a:pPr lvl="1"/>
            <a:r>
              <a:rPr lang="en-US" dirty="0" smtClean="0"/>
              <a:t>Translation corresponds to last column of matrix</a:t>
            </a:r>
          </a:p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68F15-6285-7E4D-8E65-4738D554E8FF}" type="slidenum">
              <a:rPr lang="en-US" smtClean="0"/>
              <a:pPr/>
              <a:t>60</a:t>
            </a:fld>
            <a:endParaRPr lang="en-US"/>
          </a:p>
        </p:txBody>
      </p:sp>
      <p:graphicFrame>
        <p:nvGraphicFramePr>
          <p:cNvPr id="155750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839025"/>
              </p:ext>
            </p:extLst>
          </p:nvPr>
        </p:nvGraphicFramePr>
        <p:xfrm>
          <a:off x="3144309" y="4890559"/>
          <a:ext cx="2386013" cy="174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77" name="Equation" r:id="rId3" imgW="952500" imgH="698500" progId="Equation.3">
                  <p:embed/>
                </p:oleObj>
              </mc:Choice>
              <mc:Fallback>
                <p:oleObj name="Equation" r:id="rId3" imgW="952500" imgH="698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4309" y="4890559"/>
                        <a:ext cx="2386013" cy="1747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57509" name="Object 5"/>
          <p:cNvGraphicFramePr>
            <a:graphicFrameLocks noChangeAspect="1"/>
          </p:cNvGraphicFramePr>
          <p:nvPr/>
        </p:nvGraphicFramePr>
        <p:xfrm>
          <a:off x="3808413" y="2215916"/>
          <a:ext cx="1271587" cy="898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78" name="Equation" r:id="rId5" imgW="647640" imgH="457200" progId="Equation.3">
                  <p:embed/>
                </p:oleObj>
              </mc:Choice>
              <mc:Fallback>
                <p:oleObj name="Equation" r:id="rId5" imgW="6476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8413" y="2215916"/>
                        <a:ext cx="1271587" cy="89875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57510" name="Rectangle 6"/>
          <p:cNvSpPr>
            <a:spLocks noChangeArrowheads="1"/>
          </p:cNvSpPr>
          <p:nvPr/>
        </p:nvSpPr>
        <p:spPr bwMode="auto">
          <a:xfrm>
            <a:off x="533400" y="1066800"/>
            <a:ext cx="838358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914400" fontAlgn="base">
              <a:spcBef>
                <a:spcPct val="25000"/>
              </a:spcBef>
              <a:spcAft>
                <a:spcPct val="0"/>
              </a:spcAft>
              <a:buClr>
                <a:srgbClr val="000066"/>
              </a:buClr>
              <a:buFont typeface="Wingdings" charset="2"/>
              <a:buChar char="§"/>
            </a:pPr>
            <a:endParaRPr lang="en-US" sz="2900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97656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118DA5-68A5-9745-A705-7D038BD00223}" type="slidenum">
              <a:rPr lang="en-US"/>
              <a:pPr/>
              <a:t>61</a:t>
            </a:fld>
            <a:endParaRPr lang="en-US"/>
          </a:p>
        </p:txBody>
      </p:sp>
      <p:sp>
        <p:nvSpPr>
          <p:cNvPr id="155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Translation</a:t>
            </a:r>
          </a:p>
        </p:txBody>
      </p:sp>
      <p:sp>
        <p:nvSpPr>
          <p:cNvPr id="1558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5613" y="1219200"/>
            <a:ext cx="7926387" cy="1219200"/>
          </a:xfrm>
        </p:spPr>
        <p:txBody>
          <a:bodyPr/>
          <a:lstStyle/>
          <a:p>
            <a:r>
              <a:rPr lang="en-US" sz="2400"/>
              <a:t>Example of translation in homogeneous coordinates</a:t>
            </a:r>
          </a:p>
          <a:p>
            <a:endParaRPr lang="en-US" sz="2400">
              <a:latin typeface="Symbol" charset="2"/>
              <a:sym typeface="Symbol" charset="2"/>
            </a:endParaRPr>
          </a:p>
        </p:txBody>
      </p:sp>
      <p:graphicFrame>
        <p:nvGraphicFramePr>
          <p:cNvPr id="1558532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4495800" y="2133600"/>
          <a:ext cx="31750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99" name="Equation" r:id="rId3" imgW="1942920" imgH="736560" progId="Equation.3">
                  <p:embed/>
                </p:oleObj>
              </mc:Choice>
              <mc:Fallback>
                <p:oleObj name="Equation" r:id="rId3" imgW="1942920" imgH="736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133600"/>
                        <a:ext cx="3175000" cy="10541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7026" dir="280112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711200" y="3810000"/>
            <a:ext cx="2541588" cy="2287588"/>
            <a:chOff x="816" y="2208"/>
            <a:chExt cx="1920" cy="1728"/>
          </a:xfrm>
        </p:grpSpPr>
        <p:sp>
          <p:nvSpPr>
            <p:cNvPr id="1558534" name="Line 6"/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35" name="Line 7"/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36" name="Line 8"/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37" name="Line 9"/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38" name="Line 10"/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39" name="Line 11"/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40" name="Line 12"/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41" name="Line 13"/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42" name="Line 14"/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43" name="Line 15"/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44" name="Line 16"/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45" name="Line 17"/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46" name="Line 18"/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47" name="Line 19"/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48" name="Line 20"/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49" name="Line 21"/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50" name="Line 22"/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51" name="Line 23"/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1536700" y="4699000"/>
            <a:ext cx="763588" cy="890588"/>
            <a:chOff x="1440" y="2928"/>
            <a:chExt cx="576" cy="672"/>
          </a:xfrm>
        </p:grpSpPr>
        <p:sp>
          <p:nvSpPr>
            <p:cNvPr id="1558553" name="Freeform 25" descr="Horizontal brick"/>
            <p:cNvSpPr>
              <a:spLocks/>
            </p:cNvSpPr>
            <p:nvPr/>
          </p:nvSpPr>
          <p:spPr bwMode="auto">
            <a:xfrm>
              <a:off x="1536" y="2928"/>
              <a:ext cx="96" cy="144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0"/>
                </a:cxn>
                <a:cxn ang="0">
                  <a:pos x="96" y="0"/>
                </a:cxn>
                <a:cxn ang="0">
                  <a:pos x="96" y="96"/>
                </a:cxn>
                <a:cxn ang="0">
                  <a:pos x="0" y="144"/>
                </a:cxn>
              </a:cxnLst>
              <a:rect l="0" t="0" r="r" b="b"/>
              <a:pathLst>
                <a:path w="96" h="144">
                  <a:moveTo>
                    <a:pt x="0" y="14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96"/>
                  </a:lnTo>
                  <a:lnTo>
                    <a:pt x="0" y="144"/>
                  </a:lnTo>
                  <a:close/>
                </a:path>
              </a:pathLst>
            </a:custGeom>
            <a:pattFill prst="horzBrick">
              <a:fgClr>
                <a:srgbClr val="032389"/>
              </a:fgClr>
              <a:bgClr>
                <a:srgbClr val="FFFFFF"/>
              </a:bgClr>
            </a:pattFill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54" name="Rectangle 26"/>
            <p:cNvSpPr>
              <a:spLocks noChangeArrowheads="1"/>
            </p:cNvSpPr>
            <p:nvPr/>
          </p:nvSpPr>
          <p:spPr bwMode="auto">
            <a:xfrm>
              <a:off x="1440" y="3168"/>
              <a:ext cx="576" cy="4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55" name="Freeform 27"/>
            <p:cNvSpPr>
              <a:spLocks/>
            </p:cNvSpPr>
            <p:nvPr/>
          </p:nvSpPr>
          <p:spPr bwMode="auto">
            <a:xfrm>
              <a:off x="1440" y="2976"/>
              <a:ext cx="576" cy="192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40" y="0"/>
                </a:cxn>
                <a:cxn ang="0">
                  <a:pos x="336" y="0"/>
                </a:cxn>
                <a:cxn ang="0">
                  <a:pos x="576" y="192"/>
                </a:cxn>
                <a:cxn ang="0">
                  <a:pos x="0" y="192"/>
                </a:cxn>
              </a:cxnLst>
              <a:rect l="0" t="0" r="r" b="b"/>
              <a:pathLst>
                <a:path w="576" h="192">
                  <a:moveTo>
                    <a:pt x="0" y="192"/>
                  </a:moveTo>
                  <a:lnTo>
                    <a:pt x="240" y="0"/>
                  </a:lnTo>
                  <a:lnTo>
                    <a:pt x="336" y="0"/>
                  </a:lnTo>
                  <a:lnTo>
                    <a:pt x="576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4524375" y="3810000"/>
            <a:ext cx="2541588" cy="2287588"/>
            <a:chOff x="816" y="2208"/>
            <a:chExt cx="1920" cy="1728"/>
          </a:xfrm>
        </p:grpSpPr>
        <p:sp>
          <p:nvSpPr>
            <p:cNvPr id="1558557" name="Line 29"/>
            <p:cNvSpPr>
              <a:spLocks noChangeShapeType="1"/>
            </p:cNvSpPr>
            <p:nvPr/>
          </p:nvSpPr>
          <p:spPr bwMode="auto">
            <a:xfrm>
              <a:off x="1056" y="2208"/>
              <a:ext cx="0" cy="172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58" name="Line 30"/>
            <p:cNvSpPr>
              <a:spLocks noChangeShapeType="1"/>
            </p:cNvSpPr>
            <p:nvPr/>
          </p:nvSpPr>
          <p:spPr bwMode="auto">
            <a:xfrm>
              <a:off x="816" y="3744"/>
              <a:ext cx="19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59" name="Line 31"/>
            <p:cNvSpPr>
              <a:spLocks noChangeShapeType="1"/>
            </p:cNvSpPr>
            <p:nvPr/>
          </p:nvSpPr>
          <p:spPr bwMode="auto">
            <a:xfrm>
              <a:off x="124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60" name="Line 32"/>
            <p:cNvSpPr>
              <a:spLocks noChangeShapeType="1"/>
            </p:cNvSpPr>
            <p:nvPr/>
          </p:nvSpPr>
          <p:spPr bwMode="auto">
            <a:xfrm>
              <a:off x="144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61" name="Line 33"/>
            <p:cNvSpPr>
              <a:spLocks noChangeShapeType="1"/>
            </p:cNvSpPr>
            <p:nvPr/>
          </p:nvSpPr>
          <p:spPr bwMode="auto">
            <a:xfrm>
              <a:off x="163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62" name="Line 34"/>
            <p:cNvSpPr>
              <a:spLocks noChangeShapeType="1"/>
            </p:cNvSpPr>
            <p:nvPr/>
          </p:nvSpPr>
          <p:spPr bwMode="auto">
            <a:xfrm>
              <a:off x="1824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63" name="Line 35"/>
            <p:cNvSpPr>
              <a:spLocks noChangeShapeType="1"/>
            </p:cNvSpPr>
            <p:nvPr/>
          </p:nvSpPr>
          <p:spPr bwMode="auto">
            <a:xfrm>
              <a:off x="2016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64" name="Line 36"/>
            <p:cNvSpPr>
              <a:spLocks noChangeShapeType="1"/>
            </p:cNvSpPr>
            <p:nvPr/>
          </p:nvSpPr>
          <p:spPr bwMode="auto">
            <a:xfrm>
              <a:off x="2208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65" name="Line 37"/>
            <p:cNvSpPr>
              <a:spLocks noChangeShapeType="1"/>
            </p:cNvSpPr>
            <p:nvPr/>
          </p:nvSpPr>
          <p:spPr bwMode="auto">
            <a:xfrm>
              <a:off x="2400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66" name="Line 38"/>
            <p:cNvSpPr>
              <a:spLocks noChangeShapeType="1"/>
            </p:cNvSpPr>
            <p:nvPr/>
          </p:nvSpPr>
          <p:spPr bwMode="auto">
            <a:xfrm>
              <a:off x="2592" y="3696"/>
              <a:ext cx="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67" name="Line 39"/>
            <p:cNvSpPr>
              <a:spLocks noChangeShapeType="1"/>
            </p:cNvSpPr>
            <p:nvPr/>
          </p:nvSpPr>
          <p:spPr bwMode="auto">
            <a:xfrm>
              <a:off x="1008" y="355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68" name="Line 40"/>
            <p:cNvSpPr>
              <a:spLocks noChangeShapeType="1"/>
            </p:cNvSpPr>
            <p:nvPr/>
          </p:nvSpPr>
          <p:spPr bwMode="auto">
            <a:xfrm>
              <a:off x="1008" y="336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69" name="Line 41"/>
            <p:cNvSpPr>
              <a:spLocks noChangeShapeType="1"/>
            </p:cNvSpPr>
            <p:nvPr/>
          </p:nvSpPr>
          <p:spPr bwMode="auto">
            <a:xfrm>
              <a:off x="1008" y="316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70" name="Line 42"/>
            <p:cNvSpPr>
              <a:spLocks noChangeShapeType="1"/>
            </p:cNvSpPr>
            <p:nvPr/>
          </p:nvSpPr>
          <p:spPr bwMode="auto">
            <a:xfrm>
              <a:off x="1008" y="2976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71" name="Line 43"/>
            <p:cNvSpPr>
              <a:spLocks noChangeShapeType="1"/>
            </p:cNvSpPr>
            <p:nvPr/>
          </p:nvSpPr>
          <p:spPr bwMode="auto">
            <a:xfrm>
              <a:off x="1008" y="2784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72" name="Line 44"/>
            <p:cNvSpPr>
              <a:spLocks noChangeShapeType="1"/>
            </p:cNvSpPr>
            <p:nvPr/>
          </p:nvSpPr>
          <p:spPr bwMode="auto">
            <a:xfrm>
              <a:off x="1008" y="2592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73" name="Line 45"/>
            <p:cNvSpPr>
              <a:spLocks noChangeShapeType="1"/>
            </p:cNvSpPr>
            <p:nvPr/>
          </p:nvSpPr>
          <p:spPr bwMode="auto">
            <a:xfrm>
              <a:off x="1008" y="2400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74" name="Line 46"/>
            <p:cNvSpPr>
              <a:spLocks noChangeShapeType="1"/>
            </p:cNvSpPr>
            <p:nvPr/>
          </p:nvSpPr>
          <p:spPr bwMode="auto">
            <a:xfrm>
              <a:off x="1008" y="2208"/>
              <a:ext cx="9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1558575" name="AutoShape 47"/>
          <p:cNvSpPr>
            <a:spLocks noChangeArrowheads="1"/>
          </p:cNvSpPr>
          <p:nvPr/>
        </p:nvSpPr>
        <p:spPr bwMode="auto">
          <a:xfrm>
            <a:off x="3506788" y="4826000"/>
            <a:ext cx="636587" cy="319088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i="1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558576" name="Text Box 48"/>
          <p:cNvSpPr txBox="1">
            <a:spLocks noChangeArrowheads="1"/>
          </p:cNvSpPr>
          <p:nvPr/>
        </p:nvSpPr>
        <p:spPr bwMode="auto">
          <a:xfrm>
            <a:off x="3413125" y="5076825"/>
            <a:ext cx="846138" cy="82232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Times New Roman" charset="0"/>
                <a:sym typeface="Symbol" charset="2"/>
              </a:rPr>
              <a:t>t</a:t>
            </a:r>
            <a:r>
              <a:rPr lang="en-US" baseline="-25000">
                <a:solidFill>
                  <a:prstClr val="black"/>
                </a:solidFill>
                <a:latin typeface="Times New Roman" charset="0"/>
                <a:sym typeface="Symbol" charset="2"/>
              </a:rPr>
              <a:t>x</a:t>
            </a:r>
            <a:r>
              <a:rPr lang="en-US">
                <a:solidFill>
                  <a:prstClr val="black"/>
                </a:solidFill>
                <a:latin typeface="Times New Roman" charset="0"/>
                <a:sym typeface="Symbol" charset="2"/>
              </a:rPr>
              <a:t> = 2</a:t>
            </a:r>
            <a:r>
              <a:rPr lang="en-US">
                <a:solidFill>
                  <a:prstClr val="black"/>
                </a:solidFill>
                <a:latin typeface="Times New Roman" charset="0"/>
              </a:rPr>
              <a:t/>
            </a:r>
            <a:br>
              <a:rPr lang="en-US">
                <a:solidFill>
                  <a:prstClr val="black"/>
                </a:solidFill>
                <a:latin typeface="Times New Roman" charset="0"/>
              </a:rPr>
            </a:br>
            <a:r>
              <a:rPr lang="en-US">
                <a:solidFill>
                  <a:prstClr val="black"/>
                </a:solidFill>
                <a:latin typeface="Times New Roman" charset="0"/>
              </a:rPr>
              <a:t>t</a:t>
            </a:r>
            <a:r>
              <a:rPr lang="en-US" baseline="-25000">
                <a:solidFill>
                  <a:prstClr val="black"/>
                </a:solidFill>
                <a:latin typeface="Times New Roman" charset="0"/>
              </a:rPr>
              <a:t>y</a:t>
            </a:r>
            <a:r>
              <a:rPr lang="en-US">
                <a:solidFill>
                  <a:prstClr val="black"/>
                </a:solidFill>
                <a:latin typeface="Times New Roman" charset="0"/>
              </a:rPr>
              <a:t> </a:t>
            </a:r>
            <a:r>
              <a:rPr lang="en-US">
                <a:solidFill>
                  <a:prstClr val="black"/>
                </a:solidFill>
                <a:latin typeface="Times New Roman" charset="0"/>
                <a:sym typeface="Symbol" charset="2"/>
              </a:rPr>
              <a:t>= 1</a:t>
            </a:r>
            <a:endParaRPr lang="en-US">
              <a:solidFill>
                <a:prstClr val="black"/>
              </a:solidFill>
              <a:latin typeface="Times New Roman" charset="0"/>
            </a:endParaRPr>
          </a:p>
        </p:txBody>
      </p:sp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5859463" y="4495800"/>
            <a:ext cx="763587" cy="890588"/>
            <a:chOff x="1440" y="2928"/>
            <a:chExt cx="576" cy="672"/>
          </a:xfrm>
        </p:grpSpPr>
        <p:sp>
          <p:nvSpPr>
            <p:cNvPr id="1558578" name="Freeform 50" descr="Horizontal brick"/>
            <p:cNvSpPr>
              <a:spLocks/>
            </p:cNvSpPr>
            <p:nvPr/>
          </p:nvSpPr>
          <p:spPr bwMode="auto">
            <a:xfrm>
              <a:off x="1536" y="2928"/>
              <a:ext cx="96" cy="144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0"/>
                </a:cxn>
                <a:cxn ang="0">
                  <a:pos x="96" y="0"/>
                </a:cxn>
                <a:cxn ang="0">
                  <a:pos x="96" y="96"/>
                </a:cxn>
                <a:cxn ang="0">
                  <a:pos x="0" y="144"/>
                </a:cxn>
              </a:cxnLst>
              <a:rect l="0" t="0" r="r" b="b"/>
              <a:pathLst>
                <a:path w="96" h="144">
                  <a:moveTo>
                    <a:pt x="0" y="144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96"/>
                  </a:lnTo>
                  <a:lnTo>
                    <a:pt x="0" y="144"/>
                  </a:lnTo>
                  <a:close/>
                </a:path>
              </a:pathLst>
            </a:custGeom>
            <a:pattFill prst="horzBrick">
              <a:fgClr>
                <a:srgbClr val="032389"/>
              </a:fgClr>
              <a:bgClr>
                <a:srgbClr val="FFFFFF"/>
              </a:bgClr>
            </a:pattFill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79" name="Rectangle 51"/>
            <p:cNvSpPr>
              <a:spLocks noChangeArrowheads="1"/>
            </p:cNvSpPr>
            <p:nvPr/>
          </p:nvSpPr>
          <p:spPr bwMode="auto">
            <a:xfrm>
              <a:off x="1440" y="3168"/>
              <a:ext cx="576" cy="432"/>
            </a:xfrm>
            <a:prstGeom prst="rect">
              <a:avLst/>
            </a:prstGeom>
            <a:solidFill>
              <a:srgbClr val="FFFFFF"/>
            </a:solidFill>
            <a:ln w="38100">
              <a:solidFill>
                <a:schemeClr val="hlink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1558580" name="Freeform 52"/>
            <p:cNvSpPr>
              <a:spLocks/>
            </p:cNvSpPr>
            <p:nvPr/>
          </p:nvSpPr>
          <p:spPr bwMode="auto">
            <a:xfrm>
              <a:off x="1440" y="2976"/>
              <a:ext cx="576" cy="192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40" y="0"/>
                </a:cxn>
                <a:cxn ang="0">
                  <a:pos x="336" y="0"/>
                </a:cxn>
                <a:cxn ang="0">
                  <a:pos x="576" y="192"/>
                </a:cxn>
                <a:cxn ang="0">
                  <a:pos x="0" y="192"/>
                </a:cxn>
              </a:cxnLst>
              <a:rect l="0" t="0" r="r" b="b"/>
              <a:pathLst>
                <a:path w="576" h="192">
                  <a:moveTo>
                    <a:pt x="0" y="192"/>
                  </a:moveTo>
                  <a:lnTo>
                    <a:pt x="240" y="0"/>
                  </a:lnTo>
                  <a:lnTo>
                    <a:pt x="336" y="0"/>
                  </a:lnTo>
                  <a:lnTo>
                    <a:pt x="576" y="192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8728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A06858-7B38-184A-ADC4-2177BA8F7773}" type="slidenum">
              <a:rPr lang="en-US"/>
              <a:pPr/>
              <a:t>62</a:t>
            </a:fld>
            <a:endParaRPr lang="en-US"/>
          </a:p>
        </p:txBody>
      </p:sp>
      <p:sp>
        <p:nvSpPr>
          <p:cNvPr id="1560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8788" y="228600"/>
            <a:ext cx="8228012" cy="914400"/>
          </a:xfrm>
        </p:spPr>
        <p:txBody>
          <a:bodyPr/>
          <a:lstStyle/>
          <a:p>
            <a:r>
              <a:rPr lang="en-US"/>
              <a:t>Homogeneous 2D Transformations</a:t>
            </a:r>
          </a:p>
        </p:txBody>
      </p:sp>
      <p:sp>
        <p:nvSpPr>
          <p:cNvPr id="156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Basic 2D transformations as 3x3 matrices</a:t>
            </a:r>
          </a:p>
        </p:txBody>
      </p:sp>
      <p:graphicFrame>
        <p:nvGraphicFramePr>
          <p:cNvPr id="1560580" name="Object 4"/>
          <p:cNvGraphicFramePr>
            <a:graphicFrameLocks noChangeAspect="1"/>
          </p:cNvGraphicFramePr>
          <p:nvPr/>
        </p:nvGraphicFramePr>
        <p:xfrm>
          <a:off x="1151467" y="4682067"/>
          <a:ext cx="3182938" cy="110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29" name="Equation" r:id="rId3" imgW="2057400" imgH="711000" progId="Equation.3">
                  <p:embed/>
                </p:oleObj>
              </mc:Choice>
              <mc:Fallback>
                <p:oleObj name="Equation" r:id="rId3" imgW="205740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1467" y="4682067"/>
                        <a:ext cx="3182938" cy="1100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0581" name="Object 5"/>
          <p:cNvGraphicFramePr>
            <a:graphicFrameLocks noChangeAspect="1"/>
          </p:cNvGraphicFramePr>
          <p:nvPr/>
        </p:nvGraphicFramePr>
        <p:xfrm>
          <a:off x="1586442" y="2481792"/>
          <a:ext cx="210185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30" name="Equation" r:id="rId5" imgW="1333440" imgH="698400" progId="Equation.3">
                  <p:embed/>
                </p:oleObj>
              </mc:Choice>
              <mc:Fallback>
                <p:oleObj name="Equation" r:id="rId5" imgW="1333440" imgH="69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6442" y="2481792"/>
                        <a:ext cx="2101850" cy="1101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0582" name="Object 6"/>
          <p:cNvGraphicFramePr>
            <a:graphicFrameLocks noChangeAspect="1"/>
          </p:cNvGraphicFramePr>
          <p:nvPr/>
        </p:nvGraphicFramePr>
        <p:xfrm>
          <a:off x="5518680" y="4682067"/>
          <a:ext cx="2522537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31" name="Equation" r:id="rId7" imgW="1600200" imgH="711000" progId="Equation.3">
                  <p:embed/>
                </p:oleObj>
              </mc:Choice>
              <mc:Fallback>
                <p:oleObj name="Equation" r:id="rId7" imgW="160020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680" y="4682067"/>
                        <a:ext cx="2522537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0583" name="Text Box 7"/>
          <p:cNvSpPr txBox="1">
            <a:spLocks noChangeArrowheads="1"/>
          </p:cNvSpPr>
          <p:nvPr/>
        </p:nvSpPr>
        <p:spPr bwMode="auto">
          <a:xfrm>
            <a:off x="1989667" y="3593042"/>
            <a:ext cx="1455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Translate</a:t>
            </a:r>
          </a:p>
        </p:txBody>
      </p:sp>
      <p:sp>
        <p:nvSpPr>
          <p:cNvPr id="1560584" name="Text Box 8"/>
          <p:cNvSpPr txBox="1">
            <a:spLocks noChangeArrowheads="1"/>
          </p:cNvSpPr>
          <p:nvPr/>
        </p:nvSpPr>
        <p:spPr bwMode="auto">
          <a:xfrm>
            <a:off x="2065867" y="5802842"/>
            <a:ext cx="10826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Rotate</a:t>
            </a:r>
          </a:p>
        </p:txBody>
      </p:sp>
      <p:sp>
        <p:nvSpPr>
          <p:cNvPr id="1560585" name="Text Box 9"/>
          <p:cNvSpPr txBox="1">
            <a:spLocks noChangeArrowheads="1"/>
          </p:cNvSpPr>
          <p:nvPr/>
        </p:nvSpPr>
        <p:spPr bwMode="auto">
          <a:xfrm>
            <a:off x="6256867" y="5802842"/>
            <a:ext cx="998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Shear</a:t>
            </a:r>
          </a:p>
        </p:txBody>
      </p:sp>
      <p:graphicFrame>
        <p:nvGraphicFramePr>
          <p:cNvPr id="1560586" name="Object 10"/>
          <p:cNvGraphicFramePr>
            <a:graphicFrameLocks noChangeAspect="1"/>
          </p:cNvGraphicFramePr>
          <p:nvPr/>
        </p:nvGraphicFramePr>
        <p:xfrm>
          <a:off x="5518680" y="2472267"/>
          <a:ext cx="2282825" cy="112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32" name="Equation" r:id="rId9" imgW="1447560" imgH="711000" progId="Equation.3">
                  <p:embed/>
                </p:oleObj>
              </mc:Choice>
              <mc:Fallback>
                <p:oleObj name="Equation" r:id="rId9" imgW="14475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8680" y="2472267"/>
                        <a:ext cx="2282825" cy="1120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0587" name="Text Box 11"/>
          <p:cNvSpPr txBox="1">
            <a:spLocks noChangeArrowheads="1"/>
          </p:cNvSpPr>
          <p:nvPr/>
        </p:nvSpPr>
        <p:spPr bwMode="auto">
          <a:xfrm>
            <a:off x="6256867" y="3615267"/>
            <a:ext cx="9477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29881069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72067-9257-6344-AE35-7EA030E1C538}" type="slidenum">
              <a:rPr lang="en-US"/>
              <a:pPr/>
              <a:t>63</a:t>
            </a:fld>
            <a:endParaRPr lang="en-US"/>
          </a:p>
        </p:txBody>
      </p:sp>
      <p:sp>
        <p:nvSpPr>
          <p:cNvPr id="156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8788" y="228600"/>
            <a:ext cx="8228012" cy="914400"/>
          </a:xfrm>
        </p:spPr>
        <p:txBody>
          <a:bodyPr/>
          <a:lstStyle/>
          <a:p>
            <a:r>
              <a:rPr lang="en-US"/>
              <a:t>Affine Transformations</a:t>
            </a:r>
          </a:p>
        </p:txBody>
      </p:sp>
      <p:sp>
        <p:nvSpPr>
          <p:cNvPr id="1561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12900"/>
            <a:ext cx="8566150" cy="4940300"/>
          </a:xfrm>
        </p:spPr>
        <p:txBody>
          <a:bodyPr/>
          <a:lstStyle/>
          <a:p>
            <a:r>
              <a:rPr lang="en-US" sz="2400" dirty="0"/>
              <a:t>Affine transformations are</a:t>
            </a:r>
            <a:r>
              <a:rPr lang="en-US" sz="2400" dirty="0" smtClean="0"/>
              <a:t> combinations of linear transformations (rotation, scaling, shear, mirror) and translations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Properties </a:t>
            </a:r>
            <a:r>
              <a:rPr lang="en-US" sz="2400" dirty="0"/>
              <a:t>of affine transformations:</a:t>
            </a:r>
          </a:p>
          <a:p>
            <a:pPr lvl="1"/>
            <a:r>
              <a:rPr lang="en-US" sz="2000" dirty="0">
                <a:solidFill>
                  <a:schemeClr val="hlink"/>
                </a:solidFill>
              </a:rPr>
              <a:t>Origin does not necessarily map to origin</a:t>
            </a:r>
          </a:p>
          <a:p>
            <a:pPr lvl="1"/>
            <a:r>
              <a:rPr lang="en-US" sz="2000" dirty="0"/>
              <a:t>Lines map to lines</a:t>
            </a:r>
          </a:p>
          <a:p>
            <a:pPr lvl="1"/>
            <a:r>
              <a:rPr lang="en-US" sz="2000" dirty="0"/>
              <a:t>Parallel lines remain parallel</a:t>
            </a:r>
          </a:p>
          <a:p>
            <a:pPr lvl="1"/>
            <a:r>
              <a:rPr lang="en-US" sz="2000" dirty="0"/>
              <a:t>Ratios are preserved</a:t>
            </a:r>
          </a:p>
          <a:p>
            <a:pPr lvl="1"/>
            <a:r>
              <a:rPr lang="en-US" sz="2000" dirty="0"/>
              <a:t>Closed under composition</a:t>
            </a:r>
          </a:p>
          <a:p>
            <a:pPr lvl="1"/>
            <a:r>
              <a:rPr lang="en-US" sz="2000" dirty="0"/>
              <a:t>Models change of basis</a:t>
            </a:r>
          </a:p>
          <a:p>
            <a:pPr lvl="1"/>
            <a:r>
              <a:rPr lang="en-US" sz="2000" dirty="0"/>
              <a:t>Maps </a:t>
            </a:r>
            <a:r>
              <a:rPr lang="en-US" sz="2000" dirty="0" smtClean="0"/>
              <a:t>triangles </a:t>
            </a:r>
            <a:r>
              <a:rPr lang="en-US" sz="2000" dirty="0"/>
              <a:t>to </a:t>
            </a:r>
            <a:r>
              <a:rPr lang="en-US" sz="2000" dirty="0" smtClean="0"/>
              <a:t>triangles</a:t>
            </a:r>
            <a:endParaRPr lang="en-US" sz="2000" dirty="0"/>
          </a:p>
        </p:txBody>
      </p:sp>
      <p:graphicFrame>
        <p:nvGraphicFramePr>
          <p:cNvPr id="1561604" name="Object 4"/>
          <p:cNvGraphicFramePr>
            <a:graphicFrameLocks noChangeAspect="1"/>
          </p:cNvGraphicFramePr>
          <p:nvPr/>
        </p:nvGraphicFramePr>
        <p:xfrm>
          <a:off x="5748867" y="2590801"/>
          <a:ext cx="2782888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147" name="Equation" r:id="rId3" imgW="1371600" imgH="583920" progId="Equation.3">
                  <p:embed/>
                </p:oleObj>
              </mc:Choice>
              <mc:Fallback>
                <p:oleObj name="Equation" r:id="rId3" imgW="1371600" imgH="583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8867" y="2590801"/>
                        <a:ext cx="2782888" cy="1184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01056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D0105-ABDF-4345-AC6E-79CA1127B1AD}" type="slidenum">
              <a:rPr lang="en-US"/>
              <a:pPr/>
              <a:t>64</a:t>
            </a:fld>
            <a:endParaRPr lang="en-US"/>
          </a:p>
        </p:txBody>
      </p:sp>
      <p:sp>
        <p:nvSpPr>
          <p:cNvPr id="156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8788" y="228600"/>
            <a:ext cx="8228012" cy="914400"/>
          </a:xfrm>
        </p:spPr>
        <p:txBody>
          <a:bodyPr/>
          <a:lstStyle/>
          <a:p>
            <a:r>
              <a:rPr lang="en-US"/>
              <a:t>Projective Transformations</a:t>
            </a:r>
          </a:p>
        </p:txBody>
      </p:sp>
      <p:sp>
        <p:nvSpPr>
          <p:cNvPr id="1562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12900"/>
            <a:ext cx="8566150" cy="4940300"/>
          </a:xfrm>
        </p:spPr>
        <p:txBody>
          <a:bodyPr/>
          <a:lstStyle/>
          <a:p>
            <a:r>
              <a:rPr lang="en-US" sz="2400" dirty="0"/>
              <a:t>Projective transformations</a:t>
            </a:r>
            <a:r>
              <a:rPr lang="en-US" sz="2400" dirty="0" smtClean="0"/>
              <a:t> are combinations of affine transformations and projective warps 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Properties </a:t>
            </a:r>
            <a:r>
              <a:rPr lang="en-US" sz="2400" dirty="0"/>
              <a:t>of projective transformations:</a:t>
            </a:r>
          </a:p>
          <a:p>
            <a:pPr lvl="1"/>
            <a:r>
              <a:rPr lang="en-US" sz="2000" dirty="0">
                <a:solidFill>
                  <a:schemeClr val="hlink"/>
                </a:solidFill>
              </a:rPr>
              <a:t>Origin does not necessarily map to origin</a:t>
            </a:r>
          </a:p>
          <a:p>
            <a:pPr lvl="1"/>
            <a:r>
              <a:rPr lang="en-US" sz="2000" dirty="0"/>
              <a:t>Lines map to lines</a:t>
            </a:r>
          </a:p>
          <a:p>
            <a:pPr lvl="1"/>
            <a:r>
              <a:rPr lang="en-US" sz="2000" dirty="0">
                <a:solidFill>
                  <a:schemeClr val="hlink"/>
                </a:solidFill>
              </a:rPr>
              <a:t>Parallel lines do not necessarily remain parallel</a:t>
            </a:r>
          </a:p>
          <a:p>
            <a:pPr lvl="1"/>
            <a:r>
              <a:rPr lang="en-US" sz="2000" dirty="0">
                <a:solidFill>
                  <a:schemeClr val="hlink"/>
                </a:solidFill>
              </a:rPr>
              <a:t>Ratios are not preserved</a:t>
            </a:r>
          </a:p>
          <a:p>
            <a:pPr lvl="1"/>
            <a:r>
              <a:rPr lang="en-US" sz="2000" dirty="0"/>
              <a:t>Closed under composition</a:t>
            </a:r>
          </a:p>
          <a:p>
            <a:pPr lvl="1"/>
            <a:r>
              <a:rPr lang="en-US" sz="2000" dirty="0"/>
              <a:t>Models change of basis</a:t>
            </a:r>
          </a:p>
          <a:p>
            <a:pPr lvl="1"/>
            <a:r>
              <a:rPr lang="en-US" sz="2000" dirty="0"/>
              <a:t>Maps any quadrilateral to any quadrilateral</a:t>
            </a:r>
          </a:p>
        </p:txBody>
      </p:sp>
      <p:graphicFrame>
        <p:nvGraphicFramePr>
          <p:cNvPr id="1562628" name="Object 4"/>
          <p:cNvGraphicFramePr>
            <a:graphicFrameLocks noChangeAspect="1"/>
          </p:cNvGraphicFramePr>
          <p:nvPr/>
        </p:nvGraphicFramePr>
        <p:xfrm>
          <a:off x="5545136" y="2245086"/>
          <a:ext cx="2345796" cy="9881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71" name="Equation" r:id="rId3" imgW="1384200" imgH="583920" progId="Equation.3">
                  <p:embed/>
                </p:oleObj>
              </mc:Choice>
              <mc:Fallback>
                <p:oleObj name="Equation" r:id="rId3" imgW="1384200" imgH="583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5136" y="2245086"/>
                        <a:ext cx="2345796" cy="9881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443049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Projective Transformations</a:t>
            </a:r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4863" y="1592263"/>
            <a:ext cx="3114675" cy="143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TextBox 5"/>
          <p:cNvSpPr txBox="1">
            <a:spLocks noChangeArrowheads="1"/>
          </p:cNvSpPr>
          <p:nvPr/>
        </p:nvSpPr>
        <p:spPr bwMode="auto">
          <a:xfrm>
            <a:off x="576263" y="3124200"/>
            <a:ext cx="375602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Calibri" charset="0"/>
              </a:rPr>
              <a:t>Called a </a:t>
            </a:r>
            <a:r>
              <a:rPr lang="en-US" sz="2400" i="1">
                <a:solidFill>
                  <a:prstClr val="black"/>
                </a:solidFill>
                <a:latin typeface="Calibri" charset="0"/>
              </a:rPr>
              <a:t>homography</a:t>
            </a:r>
            <a:r>
              <a:rPr lang="en-US" sz="2400">
                <a:solidFill>
                  <a:prstClr val="black"/>
                </a:solidFill>
                <a:latin typeface="Calibri" charset="0"/>
              </a:rPr>
              <a:t>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black"/>
                </a:solidFill>
                <a:latin typeface="Calibri" charset="0"/>
              </a:rPr>
              <a:t>(or </a:t>
            </a:r>
            <a:r>
              <a:rPr lang="en-US" sz="2400" i="1">
                <a:solidFill>
                  <a:prstClr val="black"/>
                </a:solidFill>
                <a:latin typeface="Calibri" charset="0"/>
              </a:rPr>
              <a:t>planar perspective map</a:t>
            </a:r>
            <a:r>
              <a:rPr lang="en-US" sz="2400">
                <a:solidFill>
                  <a:prstClr val="black"/>
                </a:solidFill>
                <a:latin typeface="Calibri" charset="0"/>
              </a:rPr>
              <a:t>)</a:t>
            </a:r>
            <a:endParaRPr lang="en-US" sz="2400" i="1">
              <a:solidFill>
                <a:prstClr val="black"/>
              </a:solidFill>
              <a:latin typeface="Calibri" charset="0"/>
            </a:endParaRP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4789488" y="1546225"/>
            <a:ext cx="3989387" cy="1992313"/>
            <a:chOff x="750206" y="1393146"/>
            <a:chExt cx="7893051" cy="3941536"/>
          </a:xfrm>
        </p:grpSpPr>
        <p:pic>
          <p:nvPicPr>
            <p:cNvPr id="9" name="Picture 2" descr="C:\snavely\work\teaching\09Fa-CS6610\lectures\lec02\images\bee_persp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01721" y="1393146"/>
              <a:ext cx="3941536" cy="3941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76201" dir="2700000" algn="tl" rotWithShape="0">
                <a:srgbClr val="000000">
                  <a:alpha val="39999"/>
                </a:srgbClr>
              </a:outerShdw>
            </a:effectLst>
          </p:spPr>
        </p:pic>
        <p:pic>
          <p:nvPicPr>
            <p:cNvPr id="10" name="Picture 3" descr="C:\snavely\work\teaching\09Fa-CS6610\lectures\lec02\images\bee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50206" y="2612346"/>
              <a:ext cx="2613025" cy="261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3500" dist="76201" dir="2700000" algn="tl" rotWithShape="0">
                <a:srgbClr val="000000">
                  <a:alpha val="39999"/>
                </a:srgbClr>
              </a:outerShdw>
            </a:effectLst>
          </p:spPr>
        </p:pic>
        <p:sp>
          <p:nvSpPr>
            <p:cNvPr id="11" name="Right Arrow 10"/>
            <p:cNvSpPr>
              <a:spLocks noChangeArrowheads="1"/>
            </p:cNvSpPr>
            <p:nvPr/>
          </p:nvSpPr>
          <p:spPr bwMode="auto">
            <a:xfrm>
              <a:off x="3929742" y="3418114"/>
              <a:ext cx="892629" cy="859972"/>
            </a:xfrm>
            <a:prstGeom prst="rightArrow">
              <a:avLst>
                <a:gd name="adj1" fmla="val 50000"/>
                <a:gd name="adj2" fmla="val 50001"/>
              </a:avLst>
            </a:prstGeom>
            <a:solidFill>
              <a:srgbClr val="8EB4E3"/>
            </a:solidFill>
            <a:ln w="25400">
              <a:noFill/>
              <a:miter lim="800000"/>
              <a:headEnd/>
              <a:tailEnd/>
            </a:ln>
            <a:effectLst>
              <a:outerShdw blurRad="63500" dist="76201" dir="2700000" algn="tl" rotWithShape="0">
                <a:srgbClr val="000000">
                  <a:alpha val="39999"/>
                </a:srgbClr>
              </a:outerShdw>
            </a:effectLst>
          </p:spPr>
          <p:txBody>
            <a:bodyPr anchor="ctr">
              <a:prstTxWarp prst="textNoShape">
                <a:avLst/>
              </a:prstTxWarp>
            </a:bodyPr>
            <a:lstStyle/>
            <a:p>
              <a:pPr algn="ctr" defTabSz="914400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7987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33588" y="4408488"/>
            <a:ext cx="2203776" cy="176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76201" dir="2700000" algn="tl" rotWithShape="0">
              <a:srgbClr val="000000">
                <a:alpha val="39999"/>
              </a:srgbClr>
            </a:outerShdw>
          </a:effectLst>
        </p:spPr>
      </p:pic>
      <p:pic>
        <p:nvPicPr>
          <p:cNvPr id="798725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82837" y="4408488"/>
            <a:ext cx="2203776" cy="176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76201" dir="2700000" algn="tl" rotWithShape="0">
              <a:srgbClr val="000000">
                <a:alpha val="39999"/>
              </a:srgbClr>
            </a:outerShdw>
          </a:effectLst>
        </p:spPr>
      </p:pic>
      <p:sp>
        <p:nvSpPr>
          <p:cNvPr id="16" name="Right Arrow 15"/>
          <p:cNvSpPr>
            <a:spLocks noChangeArrowheads="1"/>
          </p:cNvSpPr>
          <p:nvPr/>
        </p:nvSpPr>
        <p:spPr bwMode="auto">
          <a:xfrm>
            <a:off x="4403922" y="5105331"/>
            <a:ext cx="451074" cy="434742"/>
          </a:xfrm>
          <a:prstGeom prst="rightArrow">
            <a:avLst>
              <a:gd name="adj1" fmla="val 50000"/>
              <a:gd name="adj2" fmla="val 50001"/>
            </a:avLst>
          </a:prstGeom>
          <a:solidFill>
            <a:srgbClr val="8EB4E3"/>
          </a:solidFill>
          <a:ln w="25400">
            <a:noFill/>
            <a:miter lim="800000"/>
            <a:headEnd/>
            <a:tailEnd/>
          </a:ln>
          <a:effectLst>
            <a:outerShdw blurRad="63500" dist="76201" dir="2700000" algn="tl" rotWithShape="0">
              <a:srgbClr val="000000">
                <a:alpha val="39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939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 rot="9753105">
            <a:off x="6118225" y="4208463"/>
            <a:ext cx="455613" cy="592137"/>
            <a:chOff x="3979" y="3269"/>
            <a:chExt cx="260" cy="408"/>
          </a:xfrm>
        </p:grpSpPr>
        <p:sp>
          <p:nvSpPr>
            <p:cNvPr id="6180" name="Freeform 3"/>
            <p:cNvSpPr>
              <a:spLocks/>
            </p:cNvSpPr>
            <p:nvPr/>
          </p:nvSpPr>
          <p:spPr bwMode="auto">
            <a:xfrm>
              <a:off x="3984" y="3371"/>
              <a:ext cx="180" cy="306"/>
            </a:xfrm>
            <a:custGeom>
              <a:avLst/>
              <a:gdLst>
                <a:gd name="T0" fmla="*/ 14 w 202"/>
                <a:gd name="T1" fmla="*/ 305 h 306"/>
                <a:gd name="T2" fmla="*/ 0 w 202"/>
                <a:gd name="T3" fmla="*/ 22 h 306"/>
                <a:gd name="T4" fmla="*/ 8 w 202"/>
                <a:gd name="T5" fmla="*/ 13 h 306"/>
                <a:gd name="T6" fmla="*/ 13 w 202"/>
                <a:gd name="T7" fmla="*/ 14 h 306"/>
                <a:gd name="T8" fmla="*/ 19 w 202"/>
                <a:gd name="T9" fmla="*/ 13 h 306"/>
                <a:gd name="T10" fmla="*/ 20 w 202"/>
                <a:gd name="T11" fmla="*/ 10 h 306"/>
                <a:gd name="T12" fmla="*/ 24 w 202"/>
                <a:gd name="T13" fmla="*/ 11 h 306"/>
                <a:gd name="T14" fmla="*/ 28 w 202"/>
                <a:gd name="T15" fmla="*/ 7 h 306"/>
                <a:gd name="T16" fmla="*/ 33 w 202"/>
                <a:gd name="T17" fmla="*/ 9 h 306"/>
                <a:gd name="T18" fmla="*/ 37 w 202"/>
                <a:gd name="T19" fmla="*/ 6 h 306"/>
                <a:gd name="T20" fmla="*/ 41 w 202"/>
                <a:gd name="T21" fmla="*/ 5 h 306"/>
                <a:gd name="T22" fmla="*/ 46 w 202"/>
                <a:gd name="T23" fmla="*/ 3 h 306"/>
                <a:gd name="T24" fmla="*/ 51 w 202"/>
                <a:gd name="T25" fmla="*/ 4 h 306"/>
                <a:gd name="T26" fmla="*/ 55 w 202"/>
                <a:gd name="T27" fmla="*/ 3 h 306"/>
                <a:gd name="T28" fmla="*/ 59 w 202"/>
                <a:gd name="T29" fmla="*/ 0 h 306"/>
                <a:gd name="T30" fmla="*/ 66 w 202"/>
                <a:gd name="T31" fmla="*/ 0 h 306"/>
                <a:gd name="T32" fmla="*/ 71 w 202"/>
                <a:gd name="T33" fmla="*/ 1 h 306"/>
                <a:gd name="T34" fmla="*/ 74 w 202"/>
                <a:gd name="T35" fmla="*/ 1 h 306"/>
                <a:gd name="T36" fmla="*/ 77 w 202"/>
                <a:gd name="T37" fmla="*/ 3 h 306"/>
                <a:gd name="T38" fmla="*/ 82 w 202"/>
                <a:gd name="T39" fmla="*/ 4 h 306"/>
                <a:gd name="T40" fmla="*/ 87 w 202"/>
                <a:gd name="T41" fmla="*/ 7 h 306"/>
                <a:gd name="T42" fmla="*/ 92 w 202"/>
                <a:gd name="T43" fmla="*/ 7 h 306"/>
                <a:gd name="T44" fmla="*/ 99 w 202"/>
                <a:gd name="T45" fmla="*/ 10 h 306"/>
                <a:gd name="T46" fmla="*/ 102 w 202"/>
                <a:gd name="T47" fmla="*/ 12 h 306"/>
                <a:gd name="T48" fmla="*/ 108 w 202"/>
                <a:gd name="T49" fmla="*/ 11 h 306"/>
                <a:gd name="T50" fmla="*/ 111 w 202"/>
                <a:gd name="T51" fmla="*/ 16 h 306"/>
                <a:gd name="T52" fmla="*/ 117 w 202"/>
                <a:gd name="T53" fmla="*/ 17 h 306"/>
                <a:gd name="T54" fmla="*/ 120 w 202"/>
                <a:gd name="T55" fmla="*/ 19 h 306"/>
                <a:gd name="T56" fmla="*/ 125 w 202"/>
                <a:gd name="T57" fmla="*/ 21 h 306"/>
                <a:gd name="T58" fmla="*/ 127 w 202"/>
                <a:gd name="T59" fmla="*/ 24 h 306"/>
                <a:gd name="T60" fmla="*/ 130 w 202"/>
                <a:gd name="T61" fmla="*/ 27 h 306"/>
                <a:gd name="T62" fmla="*/ 135 w 202"/>
                <a:gd name="T63" fmla="*/ 31 h 306"/>
                <a:gd name="T64" fmla="*/ 136 w 202"/>
                <a:gd name="T65" fmla="*/ 35 h 306"/>
                <a:gd name="T66" fmla="*/ 139 w 202"/>
                <a:gd name="T67" fmla="*/ 36 h 306"/>
                <a:gd name="T68" fmla="*/ 143 w 202"/>
                <a:gd name="T69" fmla="*/ 41 h 306"/>
                <a:gd name="T70" fmla="*/ 145 w 202"/>
                <a:gd name="T71" fmla="*/ 44 h 306"/>
                <a:gd name="T72" fmla="*/ 150 w 202"/>
                <a:gd name="T73" fmla="*/ 46 h 306"/>
                <a:gd name="T74" fmla="*/ 153 w 202"/>
                <a:gd name="T75" fmla="*/ 50 h 306"/>
                <a:gd name="T76" fmla="*/ 157 w 202"/>
                <a:gd name="T77" fmla="*/ 53 h 306"/>
                <a:gd name="T78" fmla="*/ 159 w 202"/>
                <a:gd name="T79" fmla="*/ 55 h 306"/>
                <a:gd name="T80" fmla="*/ 162 w 202"/>
                <a:gd name="T81" fmla="*/ 59 h 306"/>
                <a:gd name="T82" fmla="*/ 165 w 202"/>
                <a:gd name="T83" fmla="*/ 62 h 306"/>
                <a:gd name="T84" fmla="*/ 166 w 202"/>
                <a:gd name="T85" fmla="*/ 67 h 306"/>
                <a:gd name="T86" fmla="*/ 168 w 202"/>
                <a:gd name="T87" fmla="*/ 73 h 306"/>
                <a:gd name="T88" fmla="*/ 171 w 202"/>
                <a:gd name="T89" fmla="*/ 76 h 306"/>
                <a:gd name="T90" fmla="*/ 175 w 202"/>
                <a:gd name="T91" fmla="*/ 80 h 306"/>
                <a:gd name="T92" fmla="*/ 176 w 202"/>
                <a:gd name="T93" fmla="*/ 84 h 306"/>
                <a:gd name="T94" fmla="*/ 178 w 202"/>
                <a:gd name="T95" fmla="*/ 90 h 306"/>
                <a:gd name="T96" fmla="*/ 179 w 202"/>
                <a:gd name="T97" fmla="*/ 99 h 306"/>
                <a:gd name="T98" fmla="*/ 14 w 202"/>
                <a:gd name="T99" fmla="*/ 305 h 30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02"/>
                <a:gd name="T151" fmla="*/ 0 h 306"/>
                <a:gd name="T152" fmla="*/ 202 w 202"/>
                <a:gd name="T153" fmla="*/ 306 h 30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02" h="306">
                  <a:moveTo>
                    <a:pt x="16" y="305"/>
                  </a:moveTo>
                  <a:lnTo>
                    <a:pt x="0" y="22"/>
                  </a:lnTo>
                  <a:lnTo>
                    <a:pt x="9" y="13"/>
                  </a:lnTo>
                  <a:lnTo>
                    <a:pt x="15" y="14"/>
                  </a:lnTo>
                  <a:lnTo>
                    <a:pt x="21" y="13"/>
                  </a:lnTo>
                  <a:lnTo>
                    <a:pt x="22" y="10"/>
                  </a:lnTo>
                  <a:lnTo>
                    <a:pt x="27" y="11"/>
                  </a:lnTo>
                  <a:lnTo>
                    <a:pt x="31" y="7"/>
                  </a:lnTo>
                  <a:lnTo>
                    <a:pt x="37" y="9"/>
                  </a:lnTo>
                  <a:lnTo>
                    <a:pt x="41" y="6"/>
                  </a:lnTo>
                  <a:lnTo>
                    <a:pt x="46" y="5"/>
                  </a:lnTo>
                  <a:lnTo>
                    <a:pt x="52" y="3"/>
                  </a:lnTo>
                  <a:lnTo>
                    <a:pt x="57" y="4"/>
                  </a:lnTo>
                  <a:lnTo>
                    <a:pt x="62" y="3"/>
                  </a:lnTo>
                  <a:lnTo>
                    <a:pt x="66" y="0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83" y="1"/>
                  </a:lnTo>
                  <a:lnTo>
                    <a:pt x="86" y="3"/>
                  </a:lnTo>
                  <a:lnTo>
                    <a:pt x="92" y="4"/>
                  </a:lnTo>
                  <a:lnTo>
                    <a:pt x="98" y="7"/>
                  </a:lnTo>
                  <a:lnTo>
                    <a:pt x="103" y="7"/>
                  </a:lnTo>
                  <a:lnTo>
                    <a:pt x="111" y="10"/>
                  </a:lnTo>
                  <a:lnTo>
                    <a:pt x="115" y="12"/>
                  </a:lnTo>
                  <a:lnTo>
                    <a:pt x="121" y="11"/>
                  </a:lnTo>
                  <a:lnTo>
                    <a:pt x="125" y="16"/>
                  </a:lnTo>
                  <a:lnTo>
                    <a:pt x="131" y="17"/>
                  </a:lnTo>
                  <a:lnTo>
                    <a:pt x="135" y="19"/>
                  </a:lnTo>
                  <a:lnTo>
                    <a:pt x="140" y="21"/>
                  </a:lnTo>
                  <a:lnTo>
                    <a:pt x="142" y="24"/>
                  </a:lnTo>
                  <a:lnTo>
                    <a:pt x="146" y="27"/>
                  </a:lnTo>
                  <a:lnTo>
                    <a:pt x="151" y="31"/>
                  </a:lnTo>
                  <a:lnTo>
                    <a:pt x="153" y="35"/>
                  </a:lnTo>
                  <a:lnTo>
                    <a:pt x="156" y="36"/>
                  </a:lnTo>
                  <a:lnTo>
                    <a:pt x="160" y="41"/>
                  </a:lnTo>
                  <a:lnTo>
                    <a:pt x="163" y="44"/>
                  </a:lnTo>
                  <a:lnTo>
                    <a:pt x="168" y="46"/>
                  </a:lnTo>
                  <a:lnTo>
                    <a:pt x="172" y="50"/>
                  </a:lnTo>
                  <a:lnTo>
                    <a:pt x="176" y="53"/>
                  </a:lnTo>
                  <a:lnTo>
                    <a:pt x="178" y="55"/>
                  </a:lnTo>
                  <a:lnTo>
                    <a:pt x="182" y="59"/>
                  </a:lnTo>
                  <a:lnTo>
                    <a:pt x="185" y="62"/>
                  </a:lnTo>
                  <a:lnTo>
                    <a:pt x="186" y="67"/>
                  </a:lnTo>
                  <a:lnTo>
                    <a:pt x="189" y="73"/>
                  </a:lnTo>
                  <a:lnTo>
                    <a:pt x="192" y="76"/>
                  </a:lnTo>
                  <a:lnTo>
                    <a:pt x="196" y="80"/>
                  </a:lnTo>
                  <a:lnTo>
                    <a:pt x="198" y="84"/>
                  </a:lnTo>
                  <a:lnTo>
                    <a:pt x="200" y="90"/>
                  </a:lnTo>
                  <a:lnTo>
                    <a:pt x="201" y="99"/>
                  </a:lnTo>
                  <a:lnTo>
                    <a:pt x="16" y="305"/>
                  </a:lnTo>
                </a:path>
              </a:pathLst>
            </a:custGeom>
            <a:solidFill>
              <a:schemeClr val="bg1"/>
            </a:solidFill>
            <a:ln w="9525" cap="rnd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sp>
          <p:nvSpPr>
            <p:cNvPr id="6181" name="Arc 4"/>
            <p:cNvSpPr>
              <a:spLocks/>
            </p:cNvSpPr>
            <p:nvPr/>
          </p:nvSpPr>
          <p:spPr bwMode="auto">
            <a:xfrm rot="-1380000">
              <a:off x="4011" y="3348"/>
              <a:ext cx="132" cy="149"/>
            </a:xfrm>
            <a:custGeom>
              <a:avLst/>
              <a:gdLst>
                <a:gd name="T0" fmla="*/ 0 w 21745"/>
                <a:gd name="T1" fmla="*/ 0 h 21600"/>
                <a:gd name="T2" fmla="*/ 1 w 21745"/>
                <a:gd name="T3" fmla="*/ 1 h 21600"/>
                <a:gd name="T4" fmla="*/ 0 w 21745"/>
                <a:gd name="T5" fmla="*/ 1 h 21600"/>
                <a:gd name="T6" fmla="*/ 0 60000 65536"/>
                <a:gd name="T7" fmla="*/ 0 60000 65536"/>
                <a:gd name="T8" fmla="*/ 0 60000 65536"/>
                <a:gd name="T9" fmla="*/ 0 w 21745"/>
                <a:gd name="T10" fmla="*/ 0 h 21600"/>
                <a:gd name="T11" fmla="*/ 21745 w 2174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45" h="21600" fill="none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</a:path>
                <a:path w="21745" h="21600" stroke="0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  <a:lnTo>
                    <a:pt x="145" y="21600"/>
                  </a:ln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sp>
          <p:nvSpPr>
            <p:cNvPr id="6182" name="Line 5"/>
            <p:cNvSpPr>
              <a:spLocks noChangeShapeType="1"/>
            </p:cNvSpPr>
            <p:nvPr/>
          </p:nvSpPr>
          <p:spPr bwMode="auto">
            <a:xfrm>
              <a:off x="3979" y="3269"/>
              <a:ext cx="20" cy="40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183" name="Oval 6"/>
            <p:cNvSpPr>
              <a:spLocks noChangeArrowheads="1"/>
            </p:cNvSpPr>
            <p:nvPr/>
          </p:nvSpPr>
          <p:spPr bwMode="auto">
            <a:xfrm rot="-3960000">
              <a:off x="4047" y="3351"/>
              <a:ext cx="71" cy="11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sp>
          <p:nvSpPr>
            <p:cNvPr id="6184" name="Line 7"/>
            <p:cNvSpPr>
              <a:spLocks noChangeShapeType="1"/>
            </p:cNvSpPr>
            <p:nvPr/>
          </p:nvSpPr>
          <p:spPr bwMode="auto">
            <a:xfrm flipV="1">
              <a:off x="3999" y="3376"/>
              <a:ext cx="240" cy="3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6150" name="Line 8"/>
          <p:cNvSpPr>
            <a:spLocks noChangeShapeType="1"/>
          </p:cNvSpPr>
          <p:nvPr/>
        </p:nvSpPr>
        <p:spPr bwMode="auto">
          <a:xfrm flipV="1">
            <a:off x="8229600" y="4572000"/>
            <a:ext cx="0" cy="5334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151" name="Line 9"/>
          <p:cNvSpPr>
            <a:spLocks noChangeShapeType="1"/>
          </p:cNvSpPr>
          <p:nvPr/>
        </p:nvSpPr>
        <p:spPr bwMode="auto">
          <a:xfrm>
            <a:off x="7467600" y="5105400"/>
            <a:ext cx="762000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152" name="Rectangle 10"/>
          <p:cNvSpPr>
            <a:spLocks noGrp="1" noChangeArrowheads="1"/>
          </p:cNvSpPr>
          <p:nvPr>
            <p:ph type="title"/>
          </p:nvPr>
        </p:nvSpPr>
        <p:spPr>
          <a:xfrm>
            <a:off x="457200" y="-106363"/>
            <a:ext cx="8229600" cy="1143001"/>
          </a:xfrm>
        </p:spPr>
        <p:txBody>
          <a:bodyPr/>
          <a:lstStyle/>
          <a:p>
            <a:r>
              <a:rPr lang="en-US"/>
              <a:t>Image warping with homographies</a:t>
            </a:r>
          </a:p>
        </p:txBody>
      </p:sp>
      <p:sp>
        <p:nvSpPr>
          <p:cNvPr id="6153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990600" y="914400"/>
            <a:ext cx="7772400" cy="5257800"/>
          </a:xfrm>
        </p:spPr>
        <p:txBody>
          <a:bodyPr/>
          <a:lstStyle/>
          <a:p>
            <a:endParaRPr lang="en-US"/>
          </a:p>
          <a:p>
            <a:endParaRPr lang="en-US"/>
          </a:p>
        </p:txBody>
      </p:sp>
      <p:graphicFrame>
        <p:nvGraphicFramePr>
          <p:cNvPr id="6146" name="Object 12"/>
          <p:cNvGraphicFramePr>
            <a:graphicFrameLocks noChangeAspect="1"/>
          </p:cNvGraphicFramePr>
          <p:nvPr/>
        </p:nvGraphicFramePr>
        <p:xfrm>
          <a:off x="914400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199" name="Photo Editor Photo" r:id="rId3" imgW="5106113" imgH="5172797" progId="">
                  <p:embed/>
                </p:oleObj>
              </mc:Choice>
              <mc:Fallback>
                <p:oleObj name="Photo Editor Photo" r:id="rId3" imgW="5106113" imgH="517279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13"/>
          <p:cNvGraphicFramePr>
            <a:graphicFrameLocks noChangeAspect="1"/>
          </p:cNvGraphicFramePr>
          <p:nvPr/>
        </p:nvGraphicFramePr>
        <p:xfrm>
          <a:off x="5181600" y="914400"/>
          <a:ext cx="30829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200" name="Photo Editor Photo" r:id="rId5" imgW="5106113" imgH="5172797" progId="">
                  <p:embed/>
                </p:oleObj>
              </mc:Choice>
              <mc:Fallback>
                <p:oleObj name="Photo Editor Photo" r:id="rId5" imgW="5106113" imgH="5172797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914400"/>
                        <a:ext cx="3082925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14"/>
          <p:cNvGrpSpPr>
            <a:grpSpLocks/>
          </p:cNvGrpSpPr>
          <p:nvPr/>
        </p:nvGrpSpPr>
        <p:grpSpPr bwMode="auto">
          <a:xfrm rot="4164331">
            <a:off x="1717675" y="4270375"/>
            <a:ext cx="412750" cy="647700"/>
            <a:chOff x="3979" y="3269"/>
            <a:chExt cx="260" cy="408"/>
          </a:xfrm>
        </p:grpSpPr>
        <p:sp>
          <p:nvSpPr>
            <p:cNvPr id="6175" name="Freeform 15"/>
            <p:cNvSpPr>
              <a:spLocks/>
            </p:cNvSpPr>
            <p:nvPr/>
          </p:nvSpPr>
          <p:spPr bwMode="auto">
            <a:xfrm>
              <a:off x="3984" y="3371"/>
              <a:ext cx="180" cy="306"/>
            </a:xfrm>
            <a:custGeom>
              <a:avLst/>
              <a:gdLst>
                <a:gd name="T0" fmla="*/ 14 w 202"/>
                <a:gd name="T1" fmla="*/ 305 h 306"/>
                <a:gd name="T2" fmla="*/ 0 w 202"/>
                <a:gd name="T3" fmla="*/ 22 h 306"/>
                <a:gd name="T4" fmla="*/ 8 w 202"/>
                <a:gd name="T5" fmla="*/ 13 h 306"/>
                <a:gd name="T6" fmla="*/ 13 w 202"/>
                <a:gd name="T7" fmla="*/ 14 h 306"/>
                <a:gd name="T8" fmla="*/ 19 w 202"/>
                <a:gd name="T9" fmla="*/ 13 h 306"/>
                <a:gd name="T10" fmla="*/ 20 w 202"/>
                <a:gd name="T11" fmla="*/ 10 h 306"/>
                <a:gd name="T12" fmla="*/ 24 w 202"/>
                <a:gd name="T13" fmla="*/ 11 h 306"/>
                <a:gd name="T14" fmla="*/ 28 w 202"/>
                <a:gd name="T15" fmla="*/ 7 h 306"/>
                <a:gd name="T16" fmla="*/ 33 w 202"/>
                <a:gd name="T17" fmla="*/ 9 h 306"/>
                <a:gd name="T18" fmla="*/ 37 w 202"/>
                <a:gd name="T19" fmla="*/ 6 h 306"/>
                <a:gd name="T20" fmla="*/ 41 w 202"/>
                <a:gd name="T21" fmla="*/ 5 h 306"/>
                <a:gd name="T22" fmla="*/ 46 w 202"/>
                <a:gd name="T23" fmla="*/ 3 h 306"/>
                <a:gd name="T24" fmla="*/ 51 w 202"/>
                <a:gd name="T25" fmla="*/ 4 h 306"/>
                <a:gd name="T26" fmla="*/ 55 w 202"/>
                <a:gd name="T27" fmla="*/ 3 h 306"/>
                <a:gd name="T28" fmla="*/ 59 w 202"/>
                <a:gd name="T29" fmla="*/ 0 h 306"/>
                <a:gd name="T30" fmla="*/ 66 w 202"/>
                <a:gd name="T31" fmla="*/ 0 h 306"/>
                <a:gd name="T32" fmla="*/ 71 w 202"/>
                <a:gd name="T33" fmla="*/ 1 h 306"/>
                <a:gd name="T34" fmla="*/ 74 w 202"/>
                <a:gd name="T35" fmla="*/ 1 h 306"/>
                <a:gd name="T36" fmla="*/ 77 w 202"/>
                <a:gd name="T37" fmla="*/ 3 h 306"/>
                <a:gd name="T38" fmla="*/ 82 w 202"/>
                <a:gd name="T39" fmla="*/ 4 h 306"/>
                <a:gd name="T40" fmla="*/ 87 w 202"/>
                <a:gd name="T41" fmla="*/ 7 h 306"/>
                <a:gd name="T42" fmla="*/ 92 w 202"/>
                <a:gd name="T43" fmla="*/ 7 h 306"/>
                <a:gd name="T44" fmla="*/ 99 w 202"/>
                <a:gd name="T45" fmla="*/ 10 h 306"/>
                <a:gd name="T46" fmla="*/ 102 w 202"/>
                <a:gd name="T47" fmla="*/ 12 h 306"/>
                <a:gd name="T48" fmla="*/ 108 w 202"/>
                <a:gd name="T49" fmla="*/ 11 h 306"/>
                <a:gd name="T50" fmla="*/ 111 w 202"/>
                <a:gd name="T51" fmla="*/ 16 h 306"/>
                <a:gd name="T52" fmla="*/ 117 w 202"/>
                <a:gd name="T53" fmla="*/ 17 h 306"/>
                <a:gd name="T54" fmla="*/ 120 w 202"/>
                <a:gd name="T55" fmla="*/ 19 h 306"/>
                <a:gd name="T56" fmla="*/ 125 w 202"/>
                <a:gd name="T57" fmla="*/ 21 h 306"/>
                <a:gd name="T58" fmla="*/ 127 w 202"/>
                <a:gd name="T59" fmla="*/ 24 h 306"/>
                <a:gd name="T60" fmla="*/ 130 w 202"/>
                <a:gd name="T61" fmla="*/ 27 h 306"/>
                <a:gd name="T62" fmla="*/ 135 w 202"/>
                <a:gd name="T63" fmla="*/ 31 h 306"/>
                <a:gd name="T64" fmla="*/ 136 w 202"/>
                <a:gd name="T65" fmla="*/ 35 h 306"/>
                <a:gd name="T66" fmla="*/ 139 w 202"/>
                <a:gd name="T67" fmla="*/ 36 h 306"/>
                <a:gd name="T68" fmla="*/ 143 w 202"/>
                <a:gd name="T69" fmla="*/ 41 h 306"/>
                <a:gd name="T70" fmla="*/ 145 w 202"/>
                <a:gd name="T71" fmla="*/ 44 h 306"/>
                <a:gd name="T72" fmla="*/ 150 w 202"/>
                <a:gd name="T73" fmla="*/ 46 h 306"/>
                <a:gd name="T74" fmla="*/ 153 w 202"/>
                <a:gd name="T75" fmla="*/ 50 h 306"/>
                <a:gd name="T76" fmla="*/ 157 w 202"/>
                <a:gd name="T77" fmla="*/ 53 h 306"/>
                <a:gd name="T78" fmla="*/ 159 w 202"/>
                <a:gd name="T79" fmla="*/ 55 h 306"/>
                <a:gd name="T80" fmla="*/ 162 w 202"/>
                <a:gd name="T81" fmla="*/ 59 h 306"/>
                <a:gd name="T82" fmla="*/ 165 w 202"/>
                <a:gd name="T83" fmla="*/ 62 h 306"/>
                <a:gd name="T84" fmla="*/ 166 w 202"/>
                <a:gd name="T85" fmla="*/ 67 h 306"/>
                <a:gd name="T86" fmla="*/ 168 w 202"/>
                <a:gd name="T87" fmla="*/ 73 h 306"/>
                <a:gd name="T88" fmla="*/ 171 w 202"/>
                <a:gd name="T89" fmla="*/ 76 h 306"/>
                <a:gd name="T90" fmla="*/ 175 w 202"/>
                <a:gd name="T91" fmla="*/ 80 h 306"/>
                <a:gd name="T92" fmla="*/ 176 w 202"/>
                <a:gd name="T93" fmla="*/ 84 h 306"/>
                <a:gd name="T94" fmla="*/ 178 w 202"/>
                <a:gd name="T95" fmla="*/ 90 h 306"/>
                <a:gd name="T96" fmla="*/ 179 w 202"/>
                <a:gd name="T97" fmla="*/ 99 h 306"/>
                <a:gd name="T98" fmla="*/ 14 w 202"/>
                <a:gd name="T99" fmla="*/ 305 h 30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02"/>
                <a:gd name="T151" fmla="*/ 0 h 306"/>
                <a:gd name="T152" fmla="*/ 202 w 202"/>
                <a:gd name="T153" fmla="*/ 306 h 30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02" h="306">
                  <a:moveTo>
                    <a:pt x="16" y="305"/>
                  </a:moveTo>
                  <a:lnTo>
                    <a:pt x="0" y="22"/>
                  </a:lnTo>
                  <a:lnTo>
                    <a:pt x="9" y="13"/>
                  </a:lnTo>
                  <a:lnTo>
                    <a:pt x="15" y="14"/>
                  </a:lnTo>
                  <a:lnTo>
                    <a:pt x="21" y="13"/>
                  </a:lnTo>
                  <a:lnTo>
                    <a:pt x="22" y="10"/>
                  </a:lnTo>
                  <a:lnTo>
                    <a:pt x="27" y="11"/>
                  </a:lnTo>
                  <a:lnTo>
                    <a:pt x="31" y="7"/>
                  </a:lnTo>
                  <a:lnTo>
                    <a:pt x="37" y="9"/>
                  </a:lnTo>
                  <a:lnTo>
                    <a:pt x="41" y="6"/>
                  </a:lnTo>
                  <a:lnTo>
                    <a:pt x="46" y="5"/>
                  </a:lnTo>
                  <a:lnTo>
                    <a:pt x="52" y="3"/>
                  </a:lnTo>
                  <a:lnTo>
                    <a:pt x="57" y="4"/>
                  </a:lnTo>
                  <a:lnTo>
                    <a:pt x="62" y="3"/>
                  </a:lnTo>
                  <a:lnTo>
                    <a:pt x="66" y="0"/>
                  </a:lnTo>
                  <a:lnTo>
                    <a:pt x="74" y="0"/>
                  </a:lnTo>
                  <a:lnTo>
                    <a:pt x="80" y="1"/>
                  </a:lnTo>
                  <a:lnTo>
                    <a:pt x="83" y="1"/>
                  </a:lnTo>
                  <a:lnTo>
                    <a:pt x="86" y="3"/>
                  </a:lnTo>
                  <a:lnTo>
                    <a:pt x="92" y="4"/>
                  </a:lnTo>
                  <a:lnTo>
                    <a:pt x="98" y="7"/>
                  </a:lnTo>
                  <a:lnTo>
                    <a:pt x="103" y="7"/>
                  </a:lnTo>
                  <a:lnTo>
                    <a:pt x="111" y="10"/>
                  </a:lnTo>
                  <a:lnTo>
                    <a:pt x="115" y="12"/>
                  </a:lnTo>
                  <a:lnTo>
                    <a:pt x="121" y="11"/>
                  </a:lnTo>
                  <a:lnTo>
                    <a:pt x="125" y="16"/>
                  </a:lnTo>
                  <a:lnTo>
                    <a:pt x="131" y="17"/>
                  </a:lnTo>
                  <a:lnTo>
                    <a:pt x="135" y="19"/>
                  </a:lnTo>
                  <a:lnTo>
                    <a:pt x="140" y="21"/>
                  </a:lnTo>
                  <a:lnTo>
                    <a:pt x="142" y="24"/>
                  </a:lnTo>
                  <a:lnTo>
                    <a:pt x="146" y="27"/>
                  </a:lnTo>
                  <a:lnTo>
                    <a:pt x="151" y="31"/>
                  </a:lnTo>
                  <a:lnTo>
                    <a:pt x="153" y="35"/>
                  </a:lnTo>
                  <a:lnTo>
                    <a:pt x="156" y="36"/>
                  </a:lnTo>
                  <a:lnTo>
                    <a:pt x="160" y="41"/>
                  </a:lnTo>
                  <a:lnTo>
                    <a:pt x="163" y="44"/>
                  </a:lnTo>
                  <a:lnTo>
                    <a:pt x="168" y="46"/>
                  </a:lnTo>
                  <a:lnTo>
                    <a:pt x="172" y="50"/>
                  </a:lnTo>
                  <a:lnTo>
                    <a:pt x="176" y="53"/>
                  </a:lnTo>
                  <a:lnTo>
                    <a:pt x="178" y="55"/>
                  </a:lnTo>
                  <a:lnTo>
                    <a:pt x="182" y="59"/>
                  </a:lnTo>
                  <a:lnTo>
                    <a:pt x="185" y="62"/>
                  </a:lnTo>
                  <a:lnTo>
                    <a:pt x="186" y="67"/>
                  </a:lnTo>
                  <a:lnTo>
                    <a:pt x="189" y="73"/>
                  </a:lnTo>
                  <a:lnTo>
                    <a:pt x="192" y="76"/>
                  </a:lnTo>
                  <a:lnTo>
                    <a:pt x="196" y="80"/>
                  </a:lnTo>
                  <a:lnTo>
                    <a:pt x="198" y="84"/>
                  </a:lnTo>
                  <a:lnTo>
                    <a:pt x="200" y="90"/>
                  </a:lnTo>
                  <a:lnTo>
                    <a:pt x="201" y="99"/>
                  </a:lnTo>
                  <a:lnTo>
                    <a:pt x="16" y="305"/>
                  </a:lnTo>
                </a:path>
              </a:pathLst>
            </a:custGeom>
            <a:solidFill>
              <a:schemeClr val="bg1"/>
            </a:solidFill>
            <a:ln w="9525" cap="rnd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sp>
          <p:nvSpPr>
            <p:cNvPr id="6176" name="Arc 16"/>
            <p:cNvSpPr>
              <a:spLocks/>
            </p:cNvSpPr>
            <p:nvPr/>
          </p:nvSpPr>
          <p:spPr bwMode="auto">
            <a:xfrm rot="-1380000">
              <a:off x="4011" y="3348"/>
              <a:ext cx="132" cy="149"/>
            </a:xfrm>
            <a:custGeom>
              <a:avLst/>
              <a:gdLst>
                <a:gd name="T0" fmla="*/ 0 w 21745"/>
                <a:gd name="T1" fmla="*/ 0 h 21600"/>
                <a:gd name="T2" fmla="*/ 1 w 21745"/>
                <a:gd name="T3" fmla="*/ 1 h 21600"/>
                <a:gd name="T4" fmla="*/ 0 w 21745"/>
                <a:gd name="T5" fmla="*/ 1 h 21600"/>
                <a:gd name="T6" fmla="*/ 0 60000 65536"/>
                <a:gd name="T7" fmla="*/ 0 60000 65536"/>
                <a:gd name="T8" fmla="*/ 0 60000 65536"/>
                <a:gd name="T9" fmla="*/ 0 w 21745"/>
                <a:gd name="T10" fmla="*/ 0 h 21600"/>
                <a:gd name="T11" fmla="*/ 21745 w 21745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745" h="21600" fill="none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</a:path>
                <a:path w="21745" h="21600" stroke="0" extrusionOk="0">
                  <a:moveTo>
                    <a:pt x="0" y="0"/>
                  </a:moveTo>
                  <a:cubicBezTo>
                    <a:pt x="48" y="0"/>
                    <a:pt x="96" y="-1"/>
                    <a:pt x="145" y="0"/>
                  </a:cubicBezTo>
                  <a:cubicBezTo>
                    <a:pt x="12074" y="0"/>
                    <a:pt x="21745" y="9670"/>
                    <a:pt x="21745" y="21600"/>
                  </a:cubicBezTo>
                  <a:lnTo>
                    <a:pt x="145" y="21600"/>
                  </a:lnTo>
                  <a:close/>
                </a:path>
              </a:pathLst>
            </a:custGeom>
            <a:solidFill>
              <a:schemeClr val="bg1"/>
            </a:solidFill>
            <a:ln w="25400" cap="rnd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sp>
          <p:nvSpPr>
            <p:cNvPr id="6177" name="Line 17"/>
            <p:cNvSpPr>
              <a:spLocks noChangeShapeType="1"/>
            </p:cNvSpPr>
            <p:nvPr/>
          </p:nvSpPr>
          <p:spPr bwMode="auto">
            <a:xfrm>
              <a:off x="3979" y="3269"/>
              <a:ext cx="20" cy="40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178" name="Oval 18"/>
            <p:cNvSpPr>
              <a:spLocks noChangeArrowheads="1"/>
            </p:cNvSpPr>
            <p:nvPr/>
          </p:nvSpPr>
          <p:spPr bwMode="auto">
            <a:xfrm rot="-3960000">
              <a:off x="4047" y="3351"/>
              <a:ext cx="71" cy="111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sp>
          <p:nvSpPr>
            <p:cNvPr id="6179" name="Line 19"/>
            <p:cNvSpPr>
              <a:spLocks noChangeShapeType="1"/>
            </p:cNvSpPr>
            <p:nvPr/>
          </p:nvSpPr>
          <p:spPr bwMode="auto">
            <a:xfrm flipV="1">
              <a:off x="3999" y="3376"/>
              <a:ext cx="240" cy="3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6155" name="Line 20"/>
          <p:cNvSpPr>
            <a:spLocks noChangeShapeType="1"/>
          </p:cNvSpPr>
          <p:nvPr/>
        </p:nvSpPr>
        <p:spPr bwMode="auto">
          <a:xfrm>
            <a:off x="2819400" y="41148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156" name="Line 21"/>
          <p:cNvSpPr>
            <a:spLocks noChangeShapeType="1"/>
          </p:cNvSpPr>
          <p:nvPr/>
        </p:nvSpPr>
        <p:spPr bwMode="auto">
          <a:xfrm>
            <a:off x="2819400" y="4114800"/>
            <a:ext cx="4572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157" name="Line 22"/>
          <p:cNvSpPr>
            <a:spLocks noChangeShapeType="1"/>
          </p:cNvSpPr>
          <p:nvPr/>
        </p:nvSpPr>
        <p:spPr bwMode="auto">
          <a:xfrm>
            <a:off x="2819400" y="4876800"/>
            <a:ext cx="4572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158" name="Line 23"/>
          <p:cNvSpPr>
            <a:spLocks noChangeShapeType="1"/>
          </p:cNvSpPr>
          <p:nvPr/>
        </p:nvSpPr>
        <p:spPr bwMode="auto">
          <a:xfrm>
            <a:off x="3276600" y="4495800"/>
            <a:ext cx="0" cy="76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 rot="-5400000">
            <a:off x="6134100" y="4533900"/>
            <a:ext cx="457200" cy="1143000"/>
            <a:chOff x="4416" y="2592"/>
            <a:chExt cx="288" cy="720"/>
          </a:xfrm>
        </p:grpSpPr>
        <p:sp>
          <p:nvSpPr>
            <p:cNvPr id="6171" name="Line 25"/>
            <p:cNvSpPr>
              <a:spLocks noChangeShapeType="1"/>
            </p:cNvSpPr>
            <p:nvPr/>
          </p:nvSpPr>
          <p:spPr bwMode="auto">
            <a:xfrm>
              <a:off x="4416" y="2592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172" name="Line 26"/>
            <p:cNvSpPr>
              <a:spLocks noChangeShapeType="1"/>
            </p:cNvSpPr>
            <p:nvPr/>
          </p:nvSpPr>
          <p:spPr bwMode="auto">
            <a:xfrm>
              <a:off x="4416" y="2592"/>
              <a:ext cx="288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173" name="Line 27"/>
            <p:cNvSpPr>
              <a:spLocks noChangeShapeType="1"/>
            </p:cNvSpPr>
            <p:nvPr/>
          </p:nvSpPr>
          <p:spPr bwMode="auto">
            <a:xfrm>
              <a:off x="4416" y="3072"/>
              <a:ext cx="288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174" name="Line 28"/>
            <p:cNvSpPr>
              <a:spLocks noChangeShapeType="1"/>
            </p:cNvSpPr>
            <p:nvPr/>
          </p:nvSpPr>
          <p:spPr bwMode="auto">
            <a:xfrm>
              <a:off x="4704" y="2832"/>
              <a:ext cx="0" cy="48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6160" name="Text Box 29"/>
          <p:cNvSpPr txBox="1">
            <a:spLocks noChangeArrowheads="1"/>
          </p:cNvSpPr>
          <p:nvPr/>
        </p:nvSpPr>
        <p:spPr bwMode="auto">
          <a:xfrm>
            <a:off x="1295400" y="5334000"/>
            <a:ext cx="2413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prstClr val="black"/>
                </a:solidFill>
                <a:latin typeface="Arial" charset="0"/>
              </a:rPr>
              <a:t>image plane in front</a:t>
            </a:r>
          </a:p>
        </p:txBody>
      </p:sp>
      <p:sp>
        <p:nvSpPr>
          <p:cNvPr id="6161" name="Text Box 30"/>
          <p:cNvSpPr txBox="1">
            <a:spLocks noChangeArrowheads="1"/>
          </p:cNvSpPr>
          <p:nvPr/>
        </p:nvSpPr>
        <p:spPr bwMode="auto">
          <a:xfrm>
            <a:off x="5638800" y="5334000"/>
            <a:ext cx="2303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prstClr val="black"/>
                </a:solidFill>
                <a:latin typeface="Arial" charset="0"/>
              </a:rPr>
              <a:t>image plane below</a:t>
            </a:r>
          </a:p>
        </p:txBody>
      </p:sp>
      <p:sp>
        <p:nvSpPr>
          <p:cNvPr id="6162" name="Line 31"/>
          <p:cNvSpPr>
            <a:spLocks noChangeShapeType="1"/>
          </p:cNvSpPr>
          <p:nvPr/>
        </p:nvSpPr>
        <p:spPr bwMode="auto">
          <a:xfrm>
            <a:off x="4267200" y="2438400"/>
            <a:ext cx="685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3892550" y="4038600"/>
            <a:ext cx="1517650" cy="2474913"/>
            <a:chOff x="2452" y="2544"/>
            <a:chExt cx="956" cy="1559"/>
          </a:xfrm>
        </p:grpSpPr>
        <p:sp>
          <p:nvSpPr>
            <p:cNvPr id="6169" name="Text Box 33"/>
            <p:cNvSpPr txBox="1">
              <a:spLocks noChangeArrowheads="1"/>
            </p:cNvSpPr>
            <p:nvPr/>
          </p:nvSpPr>
          <p:spPr bwMode="auto">
            <a:xfrm>
              <a:off x="2452" y="3583"/>
              <a:ext cx="940" cy="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prstClr val="black"/>
                  </a:solidFill>
                  <a:latin typeface="Arial" charset="0"/>
                </a:rPr>
                <a:t>black area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prstClr val="black"/>
                  </a:solidFill>
                  <a:latin typeface="Arial" charset="0"/>
                </a:rPr>
                <a:t>where no pixel</a:t>
              </a: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>
                  <a:solidFill>
                    <a:prstClr val="black"/>
                  </a:solidFill>
                  <a:latin typeface="Arial" charset="0"/>
                </a:rPr>
                <a:t>maps to</a:t>
              </a:r>
            </a:p>
          </p:txBody>
        </p:sp>
        <p:sp>
          <p:nvSpPr>
            <p:cNvPr id="6170" name="Line 34"/>
            <p:cNvSpPr>
              <a:spLocks noChangeShapeType="1"/>
            </p:cNvSpPr>
            <p:nvPr/>
          </p:nvSpPr>
          <p:spPr bwMode="auto">
            <a:xfrm flipV="1">
              <a:off x="3120" y="2544"/>
              <a:ext cx="288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6164" name="Line 35"/>
          <p:cNvSpPr>
            <a:spLocks noChangeShapeType="1"/>
          </p:cNvSpPr>
          <p:nvPr/>
        </p:nvSpPr>
        <p:spPr bwMode="auto">
          <a:xfrm flipV="1">
            <a:off x="4343400" y="4572000"/>
            <a:ext cx="0" cy="5334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6165" name="Line 36"/>
          <p:cNvSpPr>
            <a:spLocks noChangeShapeType="1"/>
          </p:cNvSpPr>
          <p:nvPr/>
        </p:nvSpPr>
        <p:spPr bwMode="auto">
          <a:xfrm>
            <a:off x="3581400" y="5105400"/>
            <a:ext cx="762000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grpSp>
        <p:nvGrpSpPr>
          <p:cNvPr id="6" name="Group 37"/>
          <p:cNvGrpSpPr>
            <a:grpSpLocks/>
          </p:cNvGrpSpPr>
          <p:nvPr/>
        </p:nvGrpSpPr>
        <p:grpSpPr bwMode="auto">
          <a:xfrm>
            <a:off x="4191000" y="3733800"/>
            <a:ext cx="4267200" cy="2895600"/>
            <a:chOff x="2640" y="2304"/>
            <a:chExt cx="2688" cy="1824"/>
          </a:xfrm>
        </p:grpSpPr>
        <p:graphicFrame>
          <p:nvGraphicFramePr>
            <p:cNvPr id="6148" name="Object 38"/>
            <p:cNvGraphicFramePr>
              <a:graphicFrameLocks noChangeAspect="1"/>
            </p:cNvGraphicFramePr>
            <p:nvPr/>
          </p:nvGraphicFramePr>
          <p:xfrm>
            <a:off x="3576" y="2304"/>
            <a:ext cx="1752" cy="18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0201" name="Photo Editor Photo" r:id="rId7" imgW="5125165" imgH="5191850" progId="">
                    <p:embed/>
                  </p:oleObj>
                </mc:Choice>
                <mc:Fallback>
                  <p:oleObj name="Photo Editor Photo" r:id="rId7" imgW="5125165" imgH="5191850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5194" t="2563"/>
                        <a:stretch>
                          <a:fillRect/>
                        </a:stretch>
                      </p:blipFill>
                      <p:spPr bwMode="auto">
                        <a:xfrm>
                          <a:off x="3576" y="2304"/>
                          <a:ext cx="1752" cy="18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67" name="Line 39"/>
            <p:cNvSpPr>
              <a:spLocks noChangeShapeType="1"/>
            </p:cNvSpPr>
            <p:nvPr/>
          </p:nvSpPr>
          <p:spPr bwMode="auto">
            <a:xfrm>
              <a:off x="2640" y="2304"/>
              <a:ext cx="480" cy="4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6168" name="Line 40"/>
            <p:cNvSpPr>
              <a:spLocks noChangeShapeType="1"/>
            </p:cNvSpPr>
            <p:nvPr/>
          </p:nvSpPr>
          <p:spPr bwMode="auto">
            <a:xfrm>
              <a:off x="3264" y="3648"/>
              <a:ext cx="1824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609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lincoln_sm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2082500"/>
            <a:ext cx="3882766" cy="2578400"/>
          </a:xfrm>
          <a:prstGeom prst="rect">
            <a:avLst/>
          </a:prstGeom>
        </p:spPr>
      </p:pic>
      <p:pic>
        <p:nvPicPr>
          <p:cNvPr id="7" name="Picture 6" descr="lincoln_proj_s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648" y="2095200"/>
            <a:ext cx="3882766" cy="2578400"/>
          </a:xfrm>
          <a:prstGeom prst="rect">
            <a:avLst/>
          </a:prstGeom>
        </p:spPr>
      </p:pic>
      <p:sp>
        <p:nvSpPr>
          <p:cNvPr id="8" name="Right Arrow 7"/>
          <p:cNvSpPr>
            <a:spLocks noChangeArrowheads="1"/>
          </p:cNvSpPr>
          <p:nvPr/>
        </p:nvSpPr>
        <p:spPr bwMode="auto">
          <a:xfrm>
            <a:off x="4403922" y="3162231"/>
            <a:ext cx="451074" cy="434742"/>
          </a:xfrm>
          <a:prstGeom prst="rightArrow">
            <a:avLst>
              <a:gd name="adj1" fmla="val 50000"/>
              <a:gd name="adj2" fmla="val 50001"/>
            </a:avLst>
          </a:prstGeom>
          <a:solidFill>
            <a:srgbClr val="8EB4E3"/>
          </a:solidFill>
          <a:ln w="25400">
            <a:noFill/>
            <a:miter lim="800000"/>
            <a:headEnd/>
            <a:tailEnd/>
          </a:ln>
          <a:effectLst>
            <a:outerShdw blurRad="63500" dist="76201" dir="2700000" algn="tl" rotWithShape="0">
              <a:srgbClr val="000000">
                <a:alpha val="39999"/>
              </a:srgbClr>
            </a:outerShdw>
          </a:effectLst>
        </p:spPr>
        <p:txBody>
          <a:bodyPr anchor="ctr">
            <a:prstTxWarp prst="textNoShape">
              <a:avLst/>
            </a:prstTxWarp>
          </a:bodyPr>
          <a:lstStyle/>
          <a:p>
            <a:pPr algn="ctr" defTabSz="914400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9962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2D image transformations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 cstate="print"/>
          <a:srcRect l="23714" t="51855" r="14572" b="21048"/>
          <a:stretch>
            <a:fillRect/>
          </a:stretch>
        </p:blipFill>
        <p:spPr bwMode="auto">
          <a:xfrm>
            <a:off x="1143000" y="914400"/>
            <a:ext cx="6477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 cstate="print"/>
          <a:srcRect l="6572" t="30191" r="4286" b="14952"/>
          <a:stretch>
            <a:fillRect/>
          </a:stretch>
        </p:blipFill>
        <p:spPr bwMode="auto">
          <a:xfrm>
            <a:off x="1447800" y="3048000"/>
            <a:ext cx="59436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5541" name="Text Box 5"/>
          <p:cNvSpPr txBox="1">
            <a:spLocks noChangeArrowheads="1"/>
          </p:cNvSpPr>
          <p:nvPr/>
        </p:nvSpPr>
        <p:spPr bwMode="auto">
          <a:xfrm>
            <a:off x="822325" y="5832475"/>
            <a:ext cx="79406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black"/>
                </a:solidFill>
                <a:latin typeface="Arial" charset="0"/>
              </a:rPr>
              <a:t>These transformations are a nested set of groups</a:t>
            </a:r>
          </a:p>
          <a:p>
            <a:pPr lvl="1" defTabSz="91440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>
                <a:solidFill>
                  <a:prstClr val="black"/>
                </a:solidFill>
                <a:latin typeface="Arial" charset="0"/>
              </a:rPr>
              <a:t> Closed under composition and inverse is a member</a:t>
            </a:r>
          </a:p>
        </p:txBody>
      </p:sp>
      <p:sp>
        <p:nvSpPr>
          <p:cNvPr id="705544" name="Rectangle 8"/>
          <p:cNvSpPr>
            <a:spLocks noChangeArrowheads="1"/>
          </p:cNvSpPr>
          <p:nvPr/>
        </p:nvSpPr>
        <p:spPr bwMode="auto">
          <a:xfrm>
            <a:off x="4343400" y="3505200"/>
            <a:ext cx="2209800" cy="22510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49F74F-E1BA-481A-9488-C3D953712C2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68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7196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541" grpId="0"/>
      <p:bldP spid="70554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Recovering Transformations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572000"/>
            <a:ext cx="7772400" cy="2286000"/>
          </a:xfrm>
        </p:spPr>
        <p:txBody>
          <a:bodyPr>
            <a:normAutofit/>
          </a:bodyPr>
          <a:lstStyle/>
          <a:p>
            <a:r>
              <a:rPr lang="en-US" dirty="0" smtClean="0"/>
              <a:t>What if we know </a:t>
            </a:r>
            <a:r>
              <a:rPr lang="en-US" i="1" dirty="0" smtClean="0"/>
              <a:t>f</a:t>
            </a:r>
            <a:r>
              <a:rPr lang="en-US" dirty="0" smtClean="0"/>
              <a:t> and </a:t>
            </a:r>
            <a:r>
              <a:rPr lang="en-US" i="1" dirty="0" smtClean="0"/>
              <a:t>g</a:t>
            </a:r>
            <a:r>
              <a:rPr lang="en-US" dirty="0" smtClean="0"/>
              <a:t> and want to recover the transform T?</a:t>
            </a:r>
          </a:p>
          <a:p>
            <a:pPr lvl="1"/>
            <a:r>
              <a:rPr lang="en-US" dirty="0" smtClean="0"/>
              <a:t>willing to let user provide correspondences</a:t>
            </a:r>
          </a:p>
          <a:p>
            <a:pPr lvl="2"/>
            <a:r>
              <a:rPr lang="en-US" dirty="0" smtClean="0"/>
              <a:t>How many do we need?</a:t>
            </a:r>
          </a:p>
        </p:txBody>
      </p:sp>
      <p:pic>
        <p:nvPicPr>
          <p:cNvPr id="8196" name="Picture 6" descr="HHHIMG_116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7" name="Picture 7" descr="rotat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8925" y="1447800"/>
            <a:ext cx="2632075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8211" name="Line 9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212" name="Line 10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8209" name="Line 12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8210" name="Line 13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8200" name="Text Box 14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201" name="Text Box 15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x’</a:t>
            </a: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202" name="Text Box 17"/>
          <p:cNvSpPr txBox="1">
            <a:spLocks noChangeArrowheads="1"/>
          </p:cNvSpPr>
          <p:nvPr/>
        </p:nvSpPr>
        <p:spPr bwMode="auto">
          <a:xfrm>
            <a:off x="4114800" y="2438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b="1" i="1" smtClean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US" sz="2400" b="1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b="1" i="1" smtClean="0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400" b="1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8203" name="Text Box 20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204" name="Text Box 21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y’</a:t>
            </a: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205" name="AutoShape 23"/>
          <p:cNvSpPr>
            <a:spLocks noChangeArrowheads="1"/>
          </p:cNvSpPr>
          <p:nvPr/>
        </p:nvSpPr>
        <p:spPr bwMode="auto">
          <a:xfrm>
            <a:off x="4392613" y="2195513"/>
            <a:ext cx="636587" cy="319087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400" i="1" smtClean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8206" name="Text Box 24"/>
          <p:cNvSpPr txBox="1">
            <a:spLocks noChangeArrowheads="1"/>
          </p:cNvSpPr>
          <p:nvPr/>
        </p:nvSpPr>
        <p:spPr bwMode="auto">
          <a:xfrm>
            <a:off x="2438400" y="3429000"/>
            <a:ext cx="106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f</a:t>
            </a:r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8207" name="Text Box 25"/>
          <p:cNvSpPr txBox="1">
            <a:spLocks noChangeArrowheads="1"/>
          </p:cNvSpPr>
          <p:nvPr/>
        </p:nvSpPr>
        <p:spPr bwMode="auto">
          <a:xfrm>
            <a:off x="5943600" y="3429000"/>
            <a:ext cx="1371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g</a:t>
            </a:r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x’,y’</a:t>
            </a:r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8208" name="Text Box 26"/>
          <p:cNvSpPr txBox="1">
            <a:spLocks noChangeArrowheads="1"/>
          </p:cNvSpPr>
          <p:nvPr/>
        </p:nvSpPr>
        <p:spPr bwMode="auto">
          <a:xfrm>
            <a:off x="4495800" y="1766888"/>
            <a:ext cx="3619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smtClean="0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69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5697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the results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6858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/>
              <a:t>How can we measure the performance of a feature matcher?</a:t>
            </a:r>
          </a:p>
        </p:txBody>
      </p:sp>
      <p:pic>
        <p:nvPicPr>
          <p:cNvPr id="73732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062163"/>
            <a:ext cx="30861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3" name="Picture 4" descr="http://farm1.static.flickr.com/133/328570837_37b6289916.jpg?v=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92675" y="2057400"/>
            <a:ext cx="3260725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4" name="Rectangle 7"/>
          <p:cNvSpPr>
            <a:spLocks noChangeArrowheads="1"/>
          </p:cNvSpPr>
          <p:nvPr/>
        </p:nvSpPr>
        <p:spPr bwMode="auto">
          <a:xfrm>
            <a:off x="2438400" y="26241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3735" name="Rectangle 8"/>
          <p:cNvSpPr>
            <a:spLocks noChangeArrowheads="1"/>
          </p:cNvSpPr>
          <p:nvPr/>
        </p:nvSpPr>
        <p:spPr bwMode="auto">
          <a:xfrm>
            <a:off x="6365875" y="2587625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3736" name="Rectangle 9"/>
          <p:cNvSpPr>
            <a:spLocks noChangeArrowheads="1"/>
          </p:cNvSpPr>
          <p:nvPr/>
        </p:nvSpPr>
        <p:spPr bwMode="auto">
          <a:xfrm>
            <a:off x="1752600" y="24717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3737" name="Rectangle 10"/>
          <p:cNvSpPr>
            <a:spLocks noChangeArrowheads="1"/>
          </p:cNvSpPr>
          <p:nvPr/>
        </p:nvSpPr>
        <p:spPr bwMode="auto">
          <a:xfrm>
            <a:off x="5715000" y="22431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3738" name="Rectangle 11"/>
          <p:cNvSpPr>
            <a:spLocks noChangeArrowheads="1"/>
          </p:cNvSpPr>
          <p:nvPr/>
        </p:nvSpPr>
        <p:spPr bwMode="auto">
          <a:xfrm>
            <a:off x="1524000" y="20907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3739" name="Rectangle 12"/>
          <p:cNvSpPr>
            <a:spLocks noChangeArrowheads="1"/>
          </p:cNvSpPr>
          <p:nvPr/>
        </p:nvSpPr>
        <p:spPr bwMode="auto">
          <a:xfrm>
            <a:off x="5410200" y="29289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3740" name="Line 13"/>
          <p:cNvSpPr>
            <a:spLocks noChangeShapeType="1"/>
          </p:cNvSpPr>
          <p:nvPr/>
        </p:nvSpPr>
        <p:spPr bwMode="auto">
          <a:xfrm flipV="1">
            <a:off x="1905000" y="2306638"/>
            <a:ext cx="3810000" cy="228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73741" name="Rectangle 14"/>
          <p:cNvSpPr>
            <a:spLocks noChangeArrowheads="1"/>
          </p:cNvSpPr>
          <p:nvPr/>
        </p:nvSpPr>
        <p:spPr bwMode="auto">
          <a:xfrm>
            <a:off x="4181475" y="2151063"/>
            <a:ext cx="4667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C0504D"/>
                </a:solidFill>
                <a:ea typeface="Arial" charset="0"/>
                <a:cs typeface="Arial" charset="0"/>
              </a:rPr>
              <a:t>50</a:t>
            </a:r>
            <a:endParaRPr lang="en-US" sz="2000" baseline="-25000">
              <a:solidFill>
                <a:srgbClr val="C0504D"/>
              </a:solidFill>
              <a:ea typeface="Arial" charset="0"/>
              <a:cs typeface="Arial" charset="0"/>
            </a:endParaRPr>
          </a:p>
        </p:txBody>
      </p:sp>
      <p:sp>
        <p:nvSpPr>
          <p:cNvPr id="73742" name="Line 15"/>
          <p:cNvSpPr>
            <a:spLocks noChangeShapeType="1"/>
          </p:cNvSpPr>
          <p:nvPr/>
        </p:nvSpPr>
        <p:spPr bwMode="auto">
          <a:xfrm flipV="1">
            <a:off x="2590800" y="2624138"/>
            <a:ext cx="3775075" cy="76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73743" name="Rectangle 16"/>
          <p:cNvSpPr>
            <a:spLocks noChangeArrowheads="1"/>
          </p:cNvSpPr>
          <p:nvPr/>
        </p:nvSpPr>
        <p:spPr bwMode="auto">
          <a:xfrm>
            <a:off x="4267200" y="2471738"/>
            <a:ext cx="4667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C0504D"/>
                </a:solidFill>
                <a:ea typeface="Arial" charset="0"/>
                <a:cs typeface="Arial" charset="0"/>
              </a:rPr>
              <a:t>75</a:t>
            </a:r>
            <a:endParaRPr lang="en-US" sz="2000" baseline="-25000">
              <a:solidFill>
                <a:srgbClr val="C0504D"/>
              </a:solidFill>
              <a:ea typeface="Arial" charset="0"/>
              <a:cs typeface="Arial" charset="0"/>
            </a:endParaRPr>
          </a:p>
        </p:txBody>
      </p:sp>
      <p:sp>
        <p:nvSpPr>
          <p:cNvPr id="73744" name="Freeform 17"/>
          <p:cNvSpPr>
            <a:spLocks/>
          </p:cNvSpPr>
          <p:nvPr/>
        </p:nvSpPr>
        <p:spPr bwMode="auto">
          <a:xfrm>
            <a:off x="1562100" y="2243138"/>
            <a:ext cx="3848100" cy="1155700"/>
          </a:xfrm>
          <a:custGeom>
            <a:avLst/>
            <a:gdLst>
              <a:gd name="T0" fmla="*/ 38100 w 2424"/>
              <a:gd name="T1" fmla="*/ 0 h 728"/>
              <a:gd name="T2" fmla="*/ 114300 w 2424"/>
              <a:gd name="T3" fmla="*/ 838200 h 728"/>
              <a:gd name="T4" fmla="*/ 723900 w 2424"/>
              <a:gd name="T5" fmla="*/ 1143000 h 728"/>
              <a:gd name="T6" fmla="*/ 3848100 w 2424"/>
              <a:gd name="T7" fmla="*/ 762000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2424"/>
              <a:gd name="T13" fmla="*/ 0 h 728"/>
              <a:gd name="T14" fmla="*/ 2424 w 2424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4" h="728">
                <a:moveTo>
                  <a:pt x="24" y="0"/>
                </a:moveTo>
                <a:cubicBezTo>
                  <a:pt x="12" y="204"/>
                  <a:pt x="0" y="408"/>
                  <a:pt x="72" y="528"/>
                </a:cubicBezTo>
                <a:cubicBezTo>
                  <a:pt x="144" y="648"/>
                  <a:pt x="64" y="728"/>
                  <a:pt x="456" y="720"/>
                </a:cubicBezTo>
                <a:cubicBezTo>
                  <a:pt x="848" y="712"/>
                  <a:pt x="1636" y="596"/>
                  <a:pt x="2424" y="480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3745" name="Rectangle 18"/>
          <p:cNvSpPr>
            <a:spLocks noChangeArrowheads="1"/>
          </p:cNvSpPr>
          <p:nvPr/>
        </p:nvSpPr>
        <p:spPr bwMode="auto">
          <a:xfrm>
            <a:off x="4191000" y="2928938"/>
            <a:ext cx="608013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C0504D"/>
                </a:solidFill>
                <a:ea typeface="Arial" charset="0"/>
                <a:cs typeface="Arial" charset="0"/>
              </a:rPr>
              <a:t>200</a:t>
            </a:r>
            <a:endParaRPr lang="en-US" sz="2000" baseline="-25000">
              <a:solidFill>
                <a:srgbClr val="C0504D"/>
              </a:solidFill>
              <a:ea typeface="Arial" charset="0"/>
              <a:cs typeface="Arial" charset="0"/>
            </a:endParaRPr>
          </a:p>
        </p:txBody>
      </p:sp>
      <p:sp>
        <p:nvSpPr>
          <p:cNvPr id="73746" name="Rectangle 19"/>
          <p:cNvSpPr>
            <a:spLocks noChangeArrowheads="1"/>
          </p:cNvSpPr>
          <p:nvPr/>
        </p:nvSpPr>
        <p:spPr bwMode="auto">
          <a:xfrm>
            <a:off x="3657600" y="4616450"/>
            <a:ext cx="1870075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feature distance</a:t>
            </a:r>
            <a:endParaRPr lang="en-US" sz="2000" baseline="-2500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3747" name="Line 20"/>
          <p:cNvSpPr>
            <a:spLocks noChangeShapeType="1"/>
          </p:cNvSpPr>
          <p:nvPr/>
        </p:nvSpPr>
        <p:spPr bwMode="auto">
          <a:xfrm flipH="1" flipV="1">
            <a:off x="4495800" y="3429000"/>
            <a:ext cx="76200" cy="1187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223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3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3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4" grpId="0" animBg="1"/>
      <p:bldP spid="73735" grpId="0" animBg="1"/>
      <p:bldP spid="73736" grpId="0" animBg="1"/>
      <p:bldP spid="73737" grpId="0" animBg="1"/>
      <p:bldP spid="73738" grpId="0" animBg="1"/>
      <p:bldP spid="73739" grpId="0" animBg="1"/>
      <p:bldP spid="73740" grpId="0" animBg="1"/>
      <p:bldP spid="73741" grpId="0" animBg="1"/>
      <p:bldP spid="73742" grpId="0" animBg="1"/>
      <p:bldP spid="73743" grpId="0" animBg="1"/>
      <p:bldP spid="73744" grpId="0" animBg="1"/>
      <p:bldP spid="73745" grpId="0" animBg="1"/>
      <p:bldP spid="73746" grpId="0" animBg="1"/>
      <p:bldP spid="7374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Translation: # correspondences?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267200"/>
            <a:ext cx="7772400" cy="13716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How many Degrees of Freedom?</a:t>
            </a:r>
          </a:p>
          <a:p>
            <a:r>
              <a:rPr lang="en-US" dirty="0" smtClean="0"/>
              <a:t>How many correspondences needed for translation?</a:t>
            </a:r>
          </a:p>
          <a:p>
            <a:r>
              <a:rPr lang="en-US" dirty="0" smtClean="0"/>
              <a:t>What is the transformation matrix?</a:t>
            </a:r>
          </a:p>
        </p:txBody>
      </p:sp>
      <p:pic>
        <p:nvPicPr>
          <p:cNvPr id="2053" name="Picture 4" descr="HHHIMG_1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2068" name="Line 7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069" name="Line 8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2066" name="Line 10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067" name="Line 11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2056" name="Text Box 12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057" name="Text Box 13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x’</a:t>
            </a: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058" name="Text Box 15"/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2059" name="Text Box 18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060" name="Text Box 19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y’</a:t>
            </a: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2061" name="Picture 20" descr="HHHIMG_1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1295400"/>
            <a:ext cx="2193925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6757" name="Oval 21"/>
          <p:cNvSpPr>
            <a:spLocks noChangeAspect="1" noChangeArrowheads="1"/>
          </p:cNvSpPr>
          <p:nvPr/>
        </p:nvSpPr>
        <p:spPr bwMode="auto">
          <a:xfrm>
            <a:off x="5562600" y="2852738"/>
            <a:ext cx="119063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6758" name="Oval 22"/>
          <p:cNvSpPr>
            <a:spLocks noChangeAspect="1" noChangeArrowheads="1"/>
          </p:cNvSpPr>
          <p:nvPr/>
        </p:nvSpPr>
        <p:spPr bwMode="auto">
          <a:xfrm>
            <a:off x="18621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064" name="AutoShape 23"/>
          <p:cNvSpPr>
            <a:spLocks noChangeArrowheads="1"/>
          </p:cNvSpPr>
          <p:nvPr/>
        </p:nvSpPr>
        <p:spPr bwMode="auto">
          <a:xfrm>
            <a:off x="4392613" y="2195513"/>
            <a:ext cx="636587" cy="319087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400" i="1" smtClean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2065" name="Text Box 24"/>
          <p:cNvSpPr txBox="1">
            <a:spLocks noChangeArrowheads="1"/>
          </p:cNvSpPr>
          <p:nvPr/>
        </p:nvSpPr>
        <p:spPr bwMode="auto">
          <a:xfrm>
            <a:off x="4495800" y="1766888"/>
            <a:ext cx="3619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smtClean="0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</p:txBody>
      </p:sp>
      <p:graphicFrame>
        <p:nvGraphicFramePr>
          <p:cNvPr id="756763" name="Object 27"/>
          <p:cNvGraphicFramePr>
            <a:graphicFrameLocks noChangeAspect="1"/>
          </p:cNvGraphicFramePr>
          <p:nvPr/>
        </p:nvGraphicFramePr>
        <p:xfrm>
          <a:off x="5934075" y="5334000"/>
          <a:ext cx="2676525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19" name="Equation" r:id="rId4" imgW="1358640" imgH="698400" progId="Equation.3">
                  <p:embed/>
                </p:oleObj>
              </mc:Choice>
              <mc:Fallback>
                <p:oleObj name="Equation" r:id="rId4" imgW="1358640" imgH="69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4075" y="5334000"/>
                        <a:ext cx="2676525" cy="1376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70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3422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757" grpId="0" animBg="1"/>
      <p:bldP spid="75675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Euclidean: # correspondences?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4267200"/>
            <a:ext cx="845820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How many DOF?</a:t>
            </a:r>
          </a:p>
          <a:p>
            <a:r>
              <a:rPr lang="en-US" dirty="0" smtClean="0"/>
              <a:t>How many correspondences needed for </a:t>
            </a:r>
            <a:r>
              <a:rPr lang="en-US" dirty="0" err="1" smtClean="0"/>
              <a:t>translation+rotation</a:t>
            </a:r>
            <a:r>
              <a:rPr lang="en-US" dirty="0" smtClean="0"/>
              <a:t>?</a:t>
            </a:r>
          </a:p>
          <a:p>
            <a:endParaRPr lang="en-US" dirty="0" smtClean="0"/>
          </a:p>
        </p:txBody>
      </p:sp>
      <p:pic>
        <p:nvPicPr>
          <p:cNvPr id="9220" name="Picture 4" descr="HHHIMG_116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9237" name="Line 6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238" name="Line 7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9235" name="Line 9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9236" name="Line 10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9223" name="Text Box 11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24" name="Text Box 12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x’</a:t>
            </a: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25" name="Text Box 13"/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9226" name="Text Box 14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27" name="Text Box 15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y’</a:t>
            </a: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9228" name="Picture 16" descr="HHHIMG_116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022266">
            <a:off x="5486400" y="1371600"/>
            <a:ext cx="2193925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9825" name="Oval 17"/>
          <p:cNvSpPr>
            <a:spLocks noChangeAspect="1" noChangeArrowheads="1"/>
          </p:cNvSpPr>
          <p:nvPr/>
        </p:nvSpPr>
        <p:spPr bwMode="auto">
          <a:xfrm>
            <a:off x="5291138" y="2590800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9826" name="Oval 18"/>
          <p:cNvSpPr>
            <a:spLocks noChangeAspect="1" noChangeArrowheads="1"/>
          </p:cNvSpPr>
          <p:nvPr/>
        </p:nvSpPr>
        <p:spPr bwMode="auto">
          <a:xfrm>
            <a:off x="18621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231" name="AutoShape 19"/>
          <p:cNvSpPr>
            <a:spLocks noChangeArrowheads="1"/>
          </p:cNvSpPr>
          <p:nvPr/>
        </p:nvSpPr>
        <p:spPr bwMode="auto">
          <a:xfrm>
            <a:off x="4392613" y="2195513"/>
            <a:ext cx="636587" cy="319087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400" i="1" smtClean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9232" name="Text Box 20"/>
          <p:cNvSpPr txBox="1">
            <a:spLocks noChangeArrowheads="1"/>
          </p:cNvSpPr>
          <p:nvPr/>
        </p:nvSpPr>
        <p:spPr bwMode="auto">
          <a:xfrm>
            <a:off x="4495800" y="1766888"/>
            <a:ext cx="3619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smtClean="0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</p:txBody>
      </p:sp>
      <p:sp>
        <p:nvSpPr>
          <p:cNvPr id="759830" name="Oval 22"/>
          <p:cNvSpPr>
            <a:spLocks noChangeAspect="1" noChangeArrowheads="1"/>
          </p:cNvSpPr>
          <p:nvPr/>
        </p:nvSpPr>
        <p:spPr bwMode="auto">
          <a:xfrm>
            <a:off x="5748338" y="10239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9831" name="Oval 23"/>
          <p:cNvSpPr>
            <a:spLocks noChangeAspect="1" noChangeArrowheads="1"/>
          </p:cNvSpPr>
          <p:nvPr/>
        </p:nvSpPr>
        <p:spPr bwMode="auto">
          <a:xfrm>
            <a:off x="1905000" y="15240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71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3422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9825" grpId="0" animBg="1"/>
      <p:bldP spid="759826" grpId="0" animBg="1"/>
      <p:bldP spid="759830" grpId="0" animBg="1"/>
      <p:bldP spid="75983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3" descr="affin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45888">
            <a:off x="5748338" y="1665288"/>
            <a:ext cx="1746250" cy="130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Affine: # correspondences?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4267200"/>
            <a:ext cx="8458200" cy="1371600"/>
          </a:xfrm>
        </p:spPr>
        <p:txBody>
          <a:bodyPr/>
          <a:lstStyle/>
          <a:p>
            <a:r>
              <a:rPr lang="en-US" dirty="0" smtClean="0"/>
              <a:t>How many DOF?</a:t>
            </a:r>
          </a:p>
          <a:p>
            <a:r>
              <a:rPr lang="en-US" dirty="0" smtClean="0"/>
              <a:t>How many correspondences needed for affine?</a:t>
            </a:r>
          </a:p>
          <a:p>
            <a:endParaRPr lang="en-US" dirty="0" smtClean="0"/>
          </a:p>
        </p:txBody>
      </p:sp>
      <p:pic>
        <p:nvPicPr>
          <p:cNvPr id="10245" name="Picture 4" descr="HHHIMG_1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10263" name="Line 6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0264" name="Line 7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10261" name="Line 9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0262" name="Line 10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0248" name="Text Box 11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49" name="Text Box 12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x’</a:t>
            </a: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50" name="Text Box 13"/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10251" name="Text Box 14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52" name="Text Box 15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y’</a:t>
            </a: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60849" name="Oval 17"/>
          <p:cNvSpPr>
            <a:spLocks noChangeAspect="1" noChangeArrowheads="1"/>
          </p:cNvSpPr>
          <p:nvPr/>
        </p:nvSpPr>
        <p:spPr bwMode="auto">
          <a:xfrm>
            <a:off x="5824538" y="30813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60850" name="Oval 18"/>
          <p:cNvSpPr>
            <a:spLocks noChangeAspect="1" noChangeArrowheads="1"/>
          </p:cNvSpPr>
          <p:nvPr/>
        </p:nvSpPr>
        <p:spPr bwMode="auto">
          <a:xfrm>
            <a:off x="18621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255" name="AutoShape 19"/>
          <p:cNvSpPr>
            <a:spLocks noChangeArrowheads="1"/>
          </p:cNvSpPr>
          <p:nvPr/>
        </p:nvSpPr>
        <p:spPr bwMode="auto">
          <a:xfrm>
            <a:off x="4392613" y="2195513"/>
            <a:ext cx="636587" cy="319087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400" i="1" smtClean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0256" name="Text Box 20"/>
          <p:cNvSpPr txBox="1">
            <a:spLocks noChangeArrowheads="1"/>
          </p:cNvSpPr>
          <p:nvPr/>
        </p:nvSpPr>
        <p:spPr bwMode="auto">
          <a:xfrm>
            <a:off x="4495800" y="1766888"/>
            <a:ext cx="3619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smtClean="0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</p:txBody>
      </p:sp>
      <p:sp>
        <p:nvSpPr>
          <p:cNvPr id="760853" name="Oval 21"/>
          <p:cNvSpPr>
            <a:spLocks noChangeAspect="1" noChangeArrowheads="1"/>
          </p:cNvSpPr>
          <p:nvPr/>
        </p:nvSpPr>
        <p:spPr bwMode="auto">
          <a:xfrm>
            <a:off x="5791200" y="17526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60854" name="Oval 22"/>
          <p:cNvSpPr>
            <a:spLocks noChangeAspect="1" noChangeArrowheads="1"/>
          </p:cNvSpPr>
          <p:nvPr/>
        </p:nvSpPr>
        <p:spPr bwMode="auto">
          <a:xfrm>
            <a:off x="1905000" y="15240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60857" name="Oval 25"/>
          <p:cNvSpPr>
            <a:spLocks noChangeAspect="1" noChangeArrowheads="1"/>
          </p:cNvSpPr>
          <p:nvPr/>
        </p:nvSpPr>
        <p:spPr bwMode="auto">
          <a:xfrm>
            <a:off x="7348538" y="2776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60858" name="Oval 26"/>
          <p:cNvSpPr>
            <a:spLocks noChangeAspect="1" noChangeArrowheads="1"/>
          </p:cNvSpPr>
          <p:nvPr/>
        </p:nvSpPr>
        <p:spPr bwMode="auto">
          <a:xfrm>
            <a:off x="39957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72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9960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0849" grpId="0" animBg="1"/>
      <p:bldP spid="760850" grpId="0" animBg="1"/>
      <p:bldP spid="760853" grpId="0" animBg="1"/>
      <p:bldP spid="760854" grpId="0" animBg="1"/>
      <p:bldP spid="760857" grpId="0" animBg="1"/>
      <p:bldP spid="76085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5" descr="perspecti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1905000"/>
            <a:ext cx="1563688" cy="100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Projective: # correspondences?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" y="4267200"/>
            <a:ext cx="845820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How many DOF?</a:t>
            </a:r>
          </a:p>
          <a:p>
            <a:r>
              <a:rPr lang="en-US" dirty="0" smtClean="0"/>
              <a:t>How many correspondences needed for projective?</a:t>
            </a:r>
          </a:p>
          <a:p>
            <a:endParaRPr lang="en-US" dirty="0" smtClean="0"/>
          </a:p>
        </p:txBody>
      </p:sp>
      <p:pic>
        <p:nvPicPr>
          <p:cNvPr id="11269" name="Picture 5" descr="HHHIMG_1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600200"/>
            <a:ext cx="2193925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752600" y="2971800"/>
            <a:ext cx="381000" cy="381000"/>
            <a:chOff x="1104" y="3312"/>
            <a:chExt cx="240" cy="240"/>
          </a:xfrm>
        </p:grpSpPr>
        <p:sp>
          <p:nvSpPr>
            <p:cNvPr id="11289" name="Line 7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1290" name="Line 8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257800" y="2971800"/>
            <a:ext cx="381000" cy="381000"/>
            <a:chOff x="1104" y="3312"/>
            <a:chExt cx="240" cy="240"/>
          </a:xfrm>
        </p:grpSpPr>
        <p:sp>
          <p:nvSpPr>
            <p:cNvPr id="11287" name="Line 10"/>
            <p:cNvSpPr>
              <a:spLocks noChangeShapeType="1"/>
            </p:cNvSpPr>
            <p:nvPr/>
          </p:nvSpPr>
          <p:spPr bwMode="auto">
            <a:xfrm flipV="1">
              <a:off x="1104" y="331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1288" name="Line 11"/>
            <p:cNvSpPr>
              <a:spLocks noChangeShapeType="1"/>
            </p:cNvSpPr>
            <p:nvPr/>
          </p:nvSpPr>
          <p:spPr bwMode="auto">
            <a:xfrm flipV="1">
              <a:off x="1104" y="3552"/>
              <a:ext cx="2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smtClean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11272" name="Text Box 12"/>
          <p:cNvSpPr txBox="1">
            <a:spLocks noChangeArrowheads="1"/>
          </p:cNvSpPr>
          <p:nvPr/>
        </p:nvSpPr>
        <p:spPr bwMode="auto">
          <a:xfrm>
            <a:off x="17526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x</a:t>
            </a: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273" name="Text Box 13"/>
          <p:cNvSpPr txBox="1">
            <a:spLocks noChangeArrowheads="1"/>
          </p:cNvSpPr>
          <p:nvPr/>
        </p:nvSpPr>
        <p:spPr bwMode="auto">
          <a:xfrm>
            <a:off x="5257800" y="32766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x’</a:t>
            </a: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274" name="Text Box 14"/>
          <p:cNvSpPr txBox="1">
            <a:spLocks noChangeArrowheads="1"/>
          </p:cNvSpPr>
          <p:nvPr/>
        </p:nvSpPr>
        <p:spPr bwMode="auto">
          <a:xfrm>
            <a:off x="4038600" y="2438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T</a:t>
            </a:r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x,y</a:t>
            </a:r>
            <a:r>
              <a:rPr lang="en-US" sz="2400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sp>
        <p:nvSpPr>
          <p:cNvPr id="11275" name="Text Box 15"/>
          <p:cNvSpPr txBox="1">
            <a:spLocks noChangeArrowheads="1"/>
          </p:cNvSpPr>
          <p:nvPr/>
        </p:nvSpPr>
        <p:spPr bwMode="auto">
          <a:xfrm>
            <a:off x="12192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y</a:t>
            </a: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276" name="Text Box 16"/>
          <p:cNvSpPr txBox="1">
            <a:spLocks noChangeArrowheads="1"/>
          </p:cNvSpPr>
          <p:nvPr/>
        </p:nvSpPr>
        <p:spPr bwMode="auto">
          <a:xfrm>
            <a:off x="4724400" y="28194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sz="2400" i="1" smtClean="0">
                <a:solidFill>
                  <a:srgbClr val="000000"/>
                </a:solidFill>
                <a:latin typeface="Times New Roman" pitchFamily="18" charset="0"/>
              </a:rPr>
              <a:t>y’</a:t>
            </a: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61873" name="Oval 17"/>
          <p:cNvSpPr>
            <a:spLocks noChangeAspect="1" noChangeArrowheads="1"/>
          </p:cNvSpPr>
          <p:nvPr/>
        </p:nvSpPr>
        <p:spPr bwMode="auto">
          <a:xfrm>
            <a:off x="5672138" y="2819400"/>
            <a:ext cx="119062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61874" name="Oval 18"/>
          <p:cNvSpPr>
            <a:spLocks noChangeAspect="1" noChangeArrowheads="1"/>
          </p:cNvSpPr>
          <p:nvPr/>
        </p:nvSpPr>
        <p:spPr bwMode="auto">
          <a:xfrm>
            <a:off x="18621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1279" name="AutoShape 19"/>
          <p:cNvSpPr>
            <a:spLocks noChangeArrowheads="1"/>
          </p:cNvSpPr>
          <p:nvPr/>
        </p:nvSpPr>
        <p:spPr bwMode="auto">
          <a:xfrm>
            <a:off x="4392613" y="2195513"/>
            <a:ext cx="636587" cy="319087"/>
          </a:xfrm>
          <a:prstGeom prst="rightArrow">
            <a:avLst>
              <a:gd name="adj1" fmla="val 50000"/>
              <a:gd name="adj2" fmla="val 49876"/>
            </a:avLst>
          </a:prstGeom>
          <a:solidFill>
            <a:srgbClr val="FFFF00"/>
          </a:solidFill>
          <a:ln w="28575">
            <a:solidFill>
              <a:schemeClr val="accent1"/>
            </a:solidFill>
            <a:miter lim="800000"/>
            <a:headEnd/>
            <a:tailEnd type="none" w="sm" len="sm"/>
          </a:ln>
        </p:spPr>
        <p:txBody>
          <a:bodyPr wrap="none" anchor="ctr"/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2400" i="1" smtClean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1280" name="Text Box 20"/>
          <p:cNvSpPr txBox="1">
            <a:spLocks noChangeArrowheads="1"/>
          </p:cNvSpPr>
          <p:nvPr/>
        </p:nvSpPr>
        <p:spPr bwMode="auto">
          <a:xfrm>
            <a:off x="4495800" y="1766888"/>
            <a:ext cx="3619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b="1" smtClean="0">
                <a:solidFill>
                  <a:srgbClr val="000000"/>
                </a:solidFill>
                <a:latin typeface="Times New Roman" pitchFamily="18" charset="0"/>
              </a:rPr>
              <a:t>?</a:t>
            </a:r>
          </a:p>
        </p:txBody>
      </p:sp>
      <p:sp>
        <p:nvSpPr>
          <p:cNvPr id="761877" name="Oval 21"/>
          <p:cNvSpPr>
            <a:spLocks noChangeAspect="1" noChangeArrowheads="1"/>
          </p:cNvSpPr>
          <p:nvPr/>
        </p:nvSpPr>
        <p:spPr bwMode="auto">
          <a:xfrm>
            <a:off x="5900738" y="18621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61878" name="Oval 22"/>
          <p:cNvSpPr>
            <a:spLocks noChangeAspect="1" noChangeArrowheads="1"/>
          </p:cNvSpPr>
          <p:nvPr/>
        </p:nvSpPr>
        <p:spPr bwMode="auto">
          <a:xfrm>
            <a:off x="1905000" y="15240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61879" name="Oval 23"/>
          <p:cNvSpPr>
            <a:spLocks noChangeAspect="1" noChangeArrowheads="1"/>
          </p:cNvSpPr>
          <p:nvPr/>
        </p:nvSpPr>
        <p:spPr bwMode="auto">
          <a:xfrm>
            <a:off x="7239000" y="28194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61880" name="Oval 24"/>
          <p:cNvSpPr>
            <a:spLocks noChangeAspect="1" noChangeArrowheads="1"/>
          </p:cNvSpPr>
          <p:nvPr/>
        </p:nvSpPr>
        <p:spPr bwMode="auto">
          <a:xfrm>
            <a:off x="3995738" y="31575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61882" name="Oval 26"/>
          <p:cNvSpPr>
            <a:spLocks noChangeAspect="1" noChangeArrowheads="1"/>
          </p:cNvSpPr>
          <p:nvPr/>
        </p:nvSpPr>
        <p:spPr bwMode="auto">
          <a:xfrm>
            <a:off x="7043738" y="1862138"/>
            <a:ext cx="119062" cy="1190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61883" name="Oval 27"/>
          <p:cNvSpPr>
            <a:spLocks noChangeAspect="1" noChangeArrowheads="1"/>
          </p:cNvSpPr>
          <p:nvPr/>
        </p:nvSpPr>
        <p:spPr bwMode="auto">
          <a:xfrm>
            <a:off x="4038600" y="1524000"/>
            <a:ext cx="119063" cy="119063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9F88BE6-D0E6-4FA5-A5C6-AF6DB92BA8A7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73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8725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1873" grpId="0" animBg="1"/>
      <p:bldP spid="761874" grpId="0" animBg="1"/>
      <p:bldP spid="761877" grpId="0" animBg="1"/>
      <p:bldP spid="761878" grpId="0" animBg="1"/>
      <p:bldP spid="761879" grpId="0" animBg="1"/>
      <p:bldP spid="761880" grpId="0" animBg="1"/>
      <p:bldP spid="761882" grpId="0" animBg="1"/>
      <p:bldP spid="76188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61514-15DD-EB48-82D1-F45F7ED74D4D}" type="slidenum">
              <a:rPr lang="en-US"/>
              <a:pPr/>
              <a:t>74</a:t>
            </a:fld>
            <a:endParaRPr lang="en-US"/>
          </a:p>
        </p:txBody>
      </p:sp>
      <p:sp>
        <p:nvSpPr>
          <p:cNvPr id="1563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8788" y="228600"/>
            <a:ext cx="8228012" cy="914400"/>
          </a:xfrm>
        </p:spPr>
        <p:txBody>
          <a:bodyPr/>
          <a:lstStyle/>
          <a:p>
            <a:r>
              <a:rPr lang="en-US"/>
              <a:t>Matrix Composition</a:t>
            </a:r>
          </a:p>
        </p:txBody>
      </p:sp>
      <p:sp>
        <p:nvSpPr>
          <p:cNvPr id="156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Transformations can be combined (composed) by matrix multiplication</a:t>
            </a:r>
          </a:p>
        </p:txBody>
      </p:sp>
      <p:graphicFrame>
        <p:nvGraphicFramePr>
          <p:cNvPr id="1563652" name="Object 4"/>
          <p:cNvGraphicFramePr>
            <a:graphicFrameLocks noChangeAspect="1"/>
          </p:cNvGraphicFramePr>
          <p:nvPr/>
        </p:nvGraphicFramePr>
        <p:xfrm>
          <a:off x="838200" y="2857500"/>
          <a:ext cx="7700963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43" name="Equation" r:id="rId3" imgW="3517560" imgH="609480" progId="Equation.3">
                  <p:embed/>
                </p:oleObj>
              </mc:Choice>
              <mc:Fallback>
                <p:oleObj name="Equation" r:id="rId3" imgW="3517560" imgH="609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857500"/>
                        <a:ext cx="7700963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accent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63653" name="Text Box 5"/>
          <p:cNvSpPr txBox="1">
            <a:spLocks noChangeArrowheads="1"/>
          </p:cNvSpPr>
          <p:nvPr/>
        </p:nvSpPr>
        <p:spPr bwMode="auto">
          <a:xfrm>
            <a:off x="1057275" y="4267200"/>
            <a:ext cx="73390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’   =    </a:t>
            </a:r>
            <a:r>
              <a:rPr lang="en-US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     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T(t</a:t>
            </a:r>
            <a:r>
              <a:rPr lang="en-US" baseline="-25000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,t</a:t>
            </a:r>
            <a:r>
              <a:rPr lang="en-US" baseline="-25000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y</a:t>
            </a:r>
            <a:r>
              <a:rPr lang="en-US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)                           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R(</a:t>
            </a:r>
            <a:r>
              <a:rPr lang="en-US" dirty="0">
                <a:solidFill>
                  <a:prstClr val="black"/>
                </a:solidFill>
                <a:latin typeface="Symbol" charset="2"/>
                <a:ea typeface="Arial" charset="0"/>
                <a:cs typeface="Arial" charset="0"/>
              </a:rPr>
              <a:t>Q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r>
              <a:rPr lang="en-US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                       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S(s</a:t>
            </a:r>
            <a:r>
              <a:rPr lang="en-US" baseline="-25000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,s</a:t>
            </a:r>
            <a:r>
              <a:rPr lang="en-US" baseline="-25000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y</a:t>
            </a:r>
            <a:r>
              <a:rPr lang="en-US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r>
              <a:rPr lang="en-US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           </a:t>
            </a:r>
            <a:r>
              <a:rPr lang="en-US" b="1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endParaRPr lang="en-US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5878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True/false positives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828800"/>
            <a:ext cx="8229600" cy="5105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endParaRPr lang="en-US" sz="2000"/>
          </a:p>
          <a:p>
            <a:pPr>
              <a:lnSpc>
                <a:spcPct val="90000"/>
              </a:lnSpc>
              <a:buFontTx/>
              <a:buNone/>
            </a:pPr>
            <a:endParaRPr lang="en-US" sz="2000"/>
          </a:p>
          <a:p>
            <a:pPr>
              <a:lnSpc>
                <a:spcPct val="90000"/>
              </a:lnSpc>
              <a:buFontTx/>
              <a:buNone/>
            </a:pPr>
            <a:endParaRPr lang="en-US" sz="2000"/>
          </a:p>
          <a:p>
            <a:pPr>
              <a:lnSpc>
                <a:spcPct val="90000"/>
              </a:lnSpc>
              <a:buFontTx/>
              <a:buNone/>
            </a:pPr>
            <a:endParaRPr lang="en-US" sz="2000"/>
          </a:p>
          <a:p>
            <a:pPr>
              <a:lnSpc>
                <a:spcPct val="90000"/>
              </a:lnSpc>
              <a:buFontTx/>
              <a:buNone/>
            </a:pPr>
            <a:endParaRPr lang="en-US" sz="2000"/>
          </a:p>
          <a:p>
            <a:pPr>
              <a:lnSpc>
                <a:spcPct val="90000"/>
              </a:lnSpc>
              <a:buFontTx/>
              <a:buNone/>
            </a:pPr>
            <a:endParaRPr lang="en-US" sz="2000"/>
          </a:p>
          <a:p>
            <a:pPr>
              <a:lnSpc>
                <a:spcPct val="90000"/>
              </a:lnSpc>
              <a:buFontTx/>
              <a:buNone/>
            </a:pPr>
            <a:endParaRPr lang="en-US" sz="2000"/>
          </a:p>
          <a:p>
            <a:pPr>
              <a:lnSpc>
                <a:spcPct val="90000"/>
              </a:lnSpc>
              <a:buFontTx/>
              <a:buNone/>
            </a:pPr>
            <a:endParaRPr lang="en-US" sz="2000"/>
          </a:p>
          <a:p>
            <a:pPr>
              <a:lnSpc>
                <a:spcPct val="90000"/>
              </a:lnSpc>
              <a:buFontTx/>
              <a:buNone/>
            </a:pPr>
            <a:endParaRPr lang="en-US" sz="2000"/>
          </a:p>
          <a:p>
            <a:pPr>
              <a:lnSpc>
                <a:spcPct val="90000"/>
              </a:lnSpc>
              <a:buFontTx/>
              <a:buNone/>
            </a:pPr>
            <a:endParaRPr lang="en-US" sz="2000"/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/>
              <a:t>The distance threshold affects performance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True positives = # of detected matches that are correct</a:t>
            </a:r>
          </a:p>
          <a:p>
            <a:pPr lvl="2">
              <a:lnSpc>
                <a:spcPct val="90000"/>
              </a:lnSpc>
            </a:pPr>
            <a:r>
              <a:rPr lang="en-US" sz="1600"/>
              <a:t>Suppose we want to maximize these—how to choose threshold?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False positives = # of detected matches that are incorrect</a:t>
            </a:r>
          </a:p>
          <a:p>
            <a:pPr lvl="2">
              <a:lnSpc>
                <a:spcPct val="90000"/>
              </a:lnSpc>
            </a:pPr>
            <a:r>
              <a:rPr lang="en-US" sz="1600"/>
              <a:t>Suppose we want to minimize these—how to choose threshold?</a:t>
            </a:r>
          </a:p>
        </p:txBody>
      </p:sp>
      <p:pic>
        <p:nvPicPr>
          <p:cNvPr id="92164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073275"/>
            <a:ext cx="30861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5" name="Picture 4" descr="http://farm1.static.flickr.com/133/328570837_37b6289916.jpg?v=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92675" y="2068513"/>
            <a:ext cx="3260725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6" name="Rectangle 6"/>
          <p:cNvSpPr>
            <a:spLocks noChangeArrowheads="1"/>
          </p:cNvSpPr>
          <p:nvPr/>
        </p:nvSpPr>
        <p:spPr bwMode="auto">
          <a:xfrm>
            <a:off x="2438400" y="26352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92167" name="Rectangle 7"/>
          <p:cNvSpPr>
            <a:spLocks noChangeArrowheads="1"/>
          </p:cNvSpPr>
          <p:nvPr/>
        </p:nvSpPr>
        <p:spPr bwMode="auto">
          <a:xfrm>
            <a:off x="6365875" y="25987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92168" name="Rectangle 8"/>
          <p:cNvSpPr>
            <a:spLocks noChangeArrowheads="1"/>
          </p:cNvSpPr>
          <p:nvPr/>
        </p:nvSpPr>
        <p:spPr bwMode="auto">
          <a:xfrm>
            <a:off x="1752600" y="24828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92169" name="Rectangle 9"/>
          <p:cNvSpPr>
            <a:spLocks noChangeArrowheads="1"/>
          </p:cNvSpPr>
          <p:nvPr/>
        </p:nvSpPr>
        <p:spPr bwMode="auto">
          <a:xfrm>
            <a:off x="5715000" y="22542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92170" name="Rectangle 10"/>
          <p:cNvSpPr>
            <a:spLocks noChangeArrowheads="1"/>
          </p:cNvSpPr>
          <p:nvPr/>
        </p:nvSpPr>
        <p:spPr bwMode="auto">
          <a:xfrm>
            <a:off x="1524000" y="21018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92171" name="Rectangle 11"/>
          <p:cNvSpPr>
            <a:spLocks noChangeArrowheads="1"/>
          </p:cNvSpPr>
          <p:nvPr/>
        </p:nvSpPr>
        <p:spPr bwMode="auto">
          <a:xfrm>
            <a:off x="5410200" y="29400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92172" name="Line 12"/>
          <p:cNvSpPr>
            <a:spLocks noChangeShapeType="1"/>
          </p:cNvSpPr>
          <p:nvPr/>
        </p:nvSpPr>
        <p:spPr bwMode="auto">
          <a:xfrm flipV="1">
            <a:off x="1905000" y="2317750"/>
            <a:ext cx="3810000" cy="228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92173" name="Rectangle 14"/>
          <p:cNvSpPr>
            <a:spLocks noChangeArrowheads="1"/>
          </p:cNvSpPr>
          <p:nvPr/>
        </p:nvSpPr>
        <p:spPr bwMode="auto">
          <a:xfrm>
            <a:off x="4181475" y="2162175"/>
            <a:ext cx="4667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C0504D"/>
                </a:solidFill>
                <a:ea typeface="Arial" charset="0"/>
                <a:cs typeface="Arial" charset="0"/>
              </a:rPr>
              <a:t>50</a:t>
            </a:r>
            <a:endParaRPr lang="en-US" sz="2000" baseline="-25000">
              <a:solidFill>
                <a:srgbClr val="C0504D"/>
              </a:solidFill>
              <a:ea typeface="Arial" charset="0"/>
              <a:cs typeface="Arial" charset="0"/>
            </a:endParaRPr>
          </a:p>
        </p:txBody>
      </p:sp>
      <p:sp>
        <p:nvSpPr>
          <p:cNvPr id="92174" name="Line 14"/>
          <p:cNvSpPr>
            <a:spLocks noChangeShapeType="1"/>
          </p:cNvSpPr>
          <p:nvPr/>
        </p:nvSpPr>
        <p:spPr bwMode="auto">
          <a:xfrm flipV="1">
            <a:off x="2590800" y="2635250"/>
            <a:ext cx="3775075" cy="76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92175" name="Rectangle 15"/>
          <p:cNvSpPr>
            <a:spLocks noChangeArrowheads="1"/>
          </p:cNvSpPr>
          <p:nvPr/>
        </p:nvSpPr>
        <p:spPr bwMode="auto">
          <a:xfrm>
            <a:off x="4267200" y="2482850"/>
            <a:ext cx="4667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C0504D"/>
                </a:solidFill>
                <a:ea typeface="Arial" charset="0"/>
                <a:cs typeface="Arial" charset="0"/>
              </a:rPr>
              <a:t>75</a:t>
            </a:r>
            <a:endParaRPr lang="en-US" sz="2000" baseline="-25000">
              <a:solidFill>
                <a:srgbClr val="C0504D"/>
              </a:solidFill>
              <a:ea typeface="Arial" charset="0"/>
              <a:cs typeface="Arial" charset="0"/>
            </a:endParaRPr>
          </a:p>
        </p:txBody>
      </p:sp>
      <p:sp>
        <p:nvSpPr>
          <p:cNvPr id="92176" name="Freeform 16"/>
          <p:cNvSpPr>
            <a:spLocks/>
          </p:cNvSpPr>
          <p:nvPr/>
        </p:nvSpPr>
        <p:spPr bwMode="auto">
          <a:xfrm>
            <a:off x="1562100" y="2254250"/>
            <a:ext cx="3848100" cy="1155700"/>
          </a:xfrm>
          <a:custGeom>
            <a:avLst/>
            <a:gdLst>
              <a:gd name="T0" fmla="*/ 38100 w 2424"/>
              <a:gd name="T1" fmla="*/ 0 h 728"/>
              <a:gd name="T2" fmla="*/ 114300 w 2424"/>
              <a:gd name="T3" fmla="*/ 838200 h 728"/>
              <a:gd name="T4" fmla="*/ 723900 w 2424"/>
              <a:gd name="T5" fmla="*/ 1143000 h 728"/>
              <a:gd name="T6" fmla="*/ 3848100 w 2424"/>
              <a:gd name="T7" fmla="*/ 762000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2424"/>
              <a:gd name="T13" fmla="*/ 0 h 728"/>
              <a:gd name="T14" fmla="*/ 2424 w 2424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4" h="728">
                <a:moveTo>
                  <a:pt x="24" y="0"/>
                </a:moveTo>
                <a:cubicBezTo>
                  <a:pt x="12" y="204"/>
                  <a:pt x="0" y="408"/>
                  <a:pt x="72" y="528"/>
                </a:cubicBezTo>
                <a:cubicBezTo>
                  <a:pt x="144" y="648"/>
                  <a:pt x="64" y="728"/>
                  <a:pt x="456" y="720"/>
                </a:cubicBezTo>
                <a:cubicBezTo>
                  <a:pt x="848" y="712"/>
                  <a:pt x="1636" y="596"/>
                  <a:pt x="2424" y="48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92177" name="Rectangle 17"/>
          <p:cNvSpPr>
            <a:spLocks noChangeArrowheads="1"/>
          </p:cNvSpPr>
          <p:nvPr/>
        </p:nvSpPr>
        <p:spPr bwMode="auto">
          <a:xfrm>
            <a:off x="4191000" y="2940050"/>
            <a:ext cx="608013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FF0000"/>
                </a:solidFill>
                <a:ea typeface="Arial" charset="0"/>
                <a:cs typeface="Arial" charset="0"/>
              </a:rPr>
              <a:t>200</a:t>
            </a:r>
            <a:endParaRPr lang="en-US" sz="2000" baseline="-25000"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92178" name="Rectangle 20"/>
          <p:cNvSpPr>
            <a:spLocks noChangeArrowheads="1"/>
          </p:cNvSpPr>
          <p:nvPr/>
        </p:nvSpPr>
        <p:spPr bwMode="auto">
          <a:xfrm>
            <a:off x="4014788" y="3165475"/>
            <a:ext cx="9620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FF0000"/>
                </a:solidFill>
                <a:ea typeface="Arial" charset="0"/>
                <a:cs typeface="Arial" charset="0"/>
              </a:rPr>
              <a:t>false match</a:t>
            </a:r>
            <a:endParaRPr lang="en-US" sz="1200" baseline="-25000"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92179" name="Rectangle 22"/>
          <p:cNvSpPr>
            <a:spLocks noChangeArrowheads="1"/>
          </p:cNvSpPr>
          <p:nvPr/>
        </p:nvSpPr>
        <p:spPr bwMode="auto">
          <a:xfrm>
            <a:off x="4049713" y="2373313"/>
            <a:ext cx="9032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C0504D"/>
                </a:solidFill>
                <a:ea typeface="Arial" charset="0"/>
                <a:cs typeface="Arial" charset="0"/>
              </a:rPr>
              <a:t>true match</a:t>
            </a:r>
            <a:endParaRPr lang="en-US" sz="1200" baseline="-25000">
              <a:solidFill>
                <a:srgbClr val="C0504D"/>
              </a:solidFill>
              <a:ea typeface="Arial" charset="0"/>
              <a:cs typeface="Arial" charset="0"/>
            </a:endParaRPr>
          </a:p>
        </p:txBody>
      </p:sp>
      <p:sp>
        <p:nvSpPr>
          <p:cNvPr id="92180" name="Rectangle 19"/>
          <p:cNvSpPr>
            <a:spLocks noChangeArrowheads="1"/>
          </p:cNvSpPr>
          <p:nvPr/>
        </p:nvSpPr>
        <p:spPr bwMode="auto">
          <a:xfrm>
            <a:off x="3657600" y="4616450"/>
            <a:ext cx="1870075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feature distance</a:t>
            </a:r>
            <a:endParaRPr lang="en-US" sz="2000" baseline="-2500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92181" name="Line 20"/>
          <p:cNvSpPr>
            <a:spLocks noChangeShapeType="1"/>
          </p:cNvSpPr>
          <p:nvPr/>
        </p:nvSpPr>
        <p:spPr bwMode="auto">
          <a:xfrm flipH="1" flipV="1">
            <a:off x="4495800" y="3429000"/>
            <a:ext cx="76200" cy="1187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92182" name="Rectangle 3"/>
          <p:cNvSpPr txBox="1">
            <a:spLocks noChangeArrowheads="1"/>
          </p:cNvSpPr>
          <p:nvPr/>
        </p:nvSpPr>
        <p:spPr bwMode="auto">
          <a:xfrm>
            <a:off x="457200" y="1524000"/>
            <a:ext cx="8229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4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How can we measure the performance of a feature matcher?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E87F8-74E3-48FE-9DE4-723D765CCEB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403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Line 34"/>
          <p:cNvSpPr>
            <a:spLocks noChangeShapeType="1"/>
          </p:cNvSpPr>
          <p:nvPr/>
        </p:nvSpPr>
        <p:spPr bwMode="auto">
          <a:xfrm flipH="1">
            <a:off x="3505200" y="3282950"/>
            <a:ext cx="4191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93187" name="Line 32"/>
          <p:cNvSpPr>
            <a:spLocks noChangeShapeType="1"/>
          </p:cNvSpPr>
          <p:nvPr/>
        </p:nvSpPr>
        <p:spPr bwMode="auto">
          <a:xfrm>
            <a:off x="3922713" y="3244850"/>
            <a:ext cx="0" cy="20859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93188" name="TextBox 23"/>
          <p:cNvSpPr txBox="1">
            <a:spLocks noChangeArrowheads="1"/>
          </p:cNvSpPr>
          <p:nvPr/>
        </p:nvSpPr>
        <p:spPr bwMode="auto">
          <a:xfrm>
            <a:off x="3092450" y="3105150"/>
            <a:ext cx="762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prstClr val="black"/>
                </a:solidFill>
                <a:ea typeface="Arial" charset="0"/>
                <a:cs typeface="Arial" charset="0"/>
              </a:rPr>
              <a:t>0.7</a:t>
            </a:r>
          </a:p>
        </p:txBody>
      </p:sp>
      <p:sp>
        <p:nvSpPr>
          <p:cNvPr id="9318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the results</a:t>
            </a:r>
          </a:p>
        </p:txBody>
      </p:sp>
      <p:sp>
        <p:nvSpPr>
          <p:cNvPr id="93190" name="Rectangle 6"/>
          <p:cNvSpPr>
            <a:spLocks noChangeArrowheads="1"/>
          </p:cNvSpPr>
          <p:nvPr/>
        </p:nvSpPr>
        <p:spPr bwMode="auto">
          <a:xfrm>
            <a:off x="3657600" y="2635250"/>
            <a:ext cx="25908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93191" name="Text Box 6"/>
          <p:cNvSpPr txBox="1">
            <a:spLocks noChangeArrowheads="1"/>
          </p:cNvSpPr>
          <p:nvPr/>
        </p:nvSpPr>
        <p:spPr bwMode="auto">
          <a:xfrm>
            <a:off x="3429000" y="5149850"/>
            <a:ext cx="457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prstClr val="black"/>
                </a:solidFill>
                <a:ea typeface="Arial" charset="0"/>
                <a:cs typeface="Arial" charset="0"/>
              </a:rPr>
              <a:t>0</a:t>
            </a:r>
          </a:p>
        </p:txBody>
      </p:sp>
      <p:sp>
        <p:nvSpPr>
          <p:cNvPr id="93192" name="Text Box 7"/>
          <p:cNvSpPr txBox="1">
            <a:spLocks noChangeArrowheads="1"/>
          </p:cNvSpPr>
          <p:nvPr/>
        </p:nvSpPr>
        <p:spPr bwMode="auto">
          <a:xfrm>
            <a:off x="6096000" y="5194300"/>
            <a:ext cx="304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prstClr val="black"/>
                </a:solidFill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93193" name="Text Box 8"/>
          <p:cNvSpPr txBox="1">
            <a:spLocks noChangeArrowheads="1"/>
          </p:cNvSpPr>
          <p:nvPr/>
        </p:nvSpPr>
        <p:spPr bwMode="auto">
          <a:xfrm>
            <a:off x="3429000" y="2482850"/>
            <a:ext cx="304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prstClr val="black"/>
                </a:solidFill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93194" name="Text Box 9"/>
          <p:cNvSpPr txBox="1">
            <a:spLocks noChangeArrowheads="1"/>
          </p:cNvSpPr>
          <p:nvPr/>
        </p:nvSpPr>
        <p:spPr bwMode="auto">
          <a:xfrm>
            <a:off x="3276600" y="5226050"/>
            <a:ext cx="3429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  <a:t>false positive rate</a:t>
            </a:r>
          </a:p>
        </p:txBody>
      </p:sp>
      <p:sp>
        <p:nvSpPr>
          <p:cNvPr id="93195" name="Text Box 10"/>
          <p:cNvSpPr txBox="1">
            <a:spLocks noChangeArrowheads="1"/>
          </p:cNvSpPr>
          <p:nvPr/>
        </p:nvSpPr>
        <p:spPr bwMode="auto">
          <a:xfrm>
            <a:off x="2667000" y="3625850"/>
            <a:ext cx="12192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  <a:t>true</a:t>
            </a:r>
            <a:b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</a:br>
            <a: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  <a:t>positive</a:t>
            </a:r>
            <a:b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</a:br>
            <a: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  <a:t>rate</a:t>
            </a:r>
            <a:b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</a:br>
            <a:endParaRPr lang="en-US" sz="1400" i="1"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52400" y="3749675"/>
            <a:ext cx="2895600" cy="517525"/>
            <a:chOff x="-48" y="1786"/>
            <a:chExt cx="1200" cy="326"/>
          </a:xfrm>
        </p:grpSpPr>
        <p:sp>
          <p:nvSpPr>
            <p:cNvPr id="93208" name="Text Box 23"/>
            <p:cNvSpPr txBox="1">
              <a:spLocks noChangeArrowheads="1"/>
            </p:cNvSpPr>
            <p:nvPr/>
          </p:nvSpPr>
          <p:spPr bwMode="auto">
            <a:xfrm>
              <a:off x="-48" y="1786"/>
              <a:ext cx="120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solidFill>
                    <a:prstClr val="black"/>
                  </a:solidFill>
                  <a:ea typeface="Arial" charset="0"/>
                  <a:cs typeface="Arial" charset="0"/>
                </a:rPr>
                <a:t># true positives</a:t>
              </a:r>
            </a:p>
            <a:p>
              <a:pPr algn="ctr"/>
              <a:r>
                <a:rPr lang="en-US" sz="1400">
                  <a:solidFill>
                    <a:prstClr val="black"/>
                  </a:solidFill>
                  <a:ea typeface="Arial" charset="0"/>
                  <a:cs typeface="Arial" charset="0"/>
                </a:rPr>
                <a:t># matching features (positives)</a:t>
              </a:r>
              <a:endParaRPr lang="en-US" baseline="-250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93209" name="Line 14"/>
            <p:cNvSpPr>
              <a:spLocks noChangeShapeType="1"/>
            </p:cNvSpPr>
            <p:nvPr/>
          </p:nvSpPr>
          <p:spPr bwMode="auto">
            <a:xfrm>
              <a:off x="52" y="1956"/>
              <a:ext cx="10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ea typeface="Arial" charset="0"/>
                <a:cs typeface="Arial" charset="0"/>
              </a:endParaRPr>
            </a:p>
          </p:txBody>
        </p:sp>
      </p:grpSp>
      <p:sp>
        <p:nvSpPr>
          <p:cNvPr id="93197" name="Oval 15"/>
          <p:cNvSpPr>
            <a:spLocks noChangeArrowheads="1"/>
          </p:cNvSpPr>
          <p:nvPr/>
        </p:nvSpPr>
        <p:spPr bwMode="auto">
          <a:xfrm>
            <a:off x="3886200" y="32448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93198" name="Line 16"/>
          <p:cNvSpPr>
            <a:spLocks noChangeShapeType="1"/>
          </p:cNvSpPr>
          <p:nvPr/>
        </p:nvSpPr>
        <p:spPr bwMode="auto">
          <a:xfrm>
            <a:off x="3924300" y="5102225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93199" name="Line 17"/>
          <p:cNvSpPr>
            <a:spLocks noChangeShapeType="1"/>
          </p:cNvSpPr>
          <p:nvPr/>
        </p:nvSpPr>
        <p:spPr bwMode="auto">
          <a:xfrm rot="-5400000">
            <a:off x="3619500" y="316865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93200" name="Text Box 15"/>
          <p:cNvSpPr txBox="1">
            <a:spLocks noChangeArrowheads="1"/>
          </p:cNvSpPr>
          <p:nvPr/>
        </p:nvSpPr>
        <p:spPr bwMode="auto">
          <a:xfrm>
            <a:off x="3683000" y="5226050"/>
            <a:ext cx="762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prstClr val="black"/>
                </a:solidFill>
                <a:ea typeface="Arial" charset="0"/>
                <a:cs typeface="Arial" charset="0"/>
              </a:rPr>
              <a:t>0.1</a:t>
            </a:r>
          </a:p>
        </p:txBody>
      </p:sp>
      <p:sp>
        <p:nvSpPr>
          <p:cNvPr id="93201" name="Line 23"/>
          <p:cNvSpPr>
            <a:spLocks noChangeShapeType="1"/>
          </p:cNvSpPr>
          <p:nvPr/>
        </p:nvSpPr>
        <p:spPr bwMode="auto">
          <a:xfrm flipV="1">
            <a:off x="3657600" y="2635250"/>
            <a:ext cx="25908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93202" name="Rectangle 3"/>
          <p:cNvSpPr txBox="1">
            <a:spLocks noChangeArrowheads="1"/>
          </p:cNvSpPr>
          <p:nvPr/>
        </p:nvSpPr>
        <p:spPr bwMode="auto">
          <a:xfrm>
            <a:off x="457200" y="1524000"/>
            <a:ext cx="8229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4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How can we measure the performance of a feature matcher?</a:t>
            </a:r>
          </a:p>
        </p:txBody>
      </p:sp>
      <p:sp>
        <p:nvSpPr>
          <p:cNvPr id="93203" name="TextBox 23"/>
          <p:cNvSpPr txBox="1">
            <a:spLocks noChangeArrowheads="1"/>
          </p:cNvSpPr>
          <p:nvPr/>
        </p:nvSpPr>
        <p:spPr bwMode="auto">
          <a:xfrm>
            <a:off x="1089025" y="4267200"/>
            <a:ext cx="877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“recall”</a:t>
            </a:r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3581400" y="5578475"/>
            <a:ext cx="2895600" cy="517525"/>
            <a:chOff x="-48" y="1786"/>
            <a:chExt cx="1200" cy="326"/>
          </a:xfrm>
        </p:grpSpPr>
        <p:sp>
          <p:nvSpPr>
            <p:cNvPr id="93206" name="Text Box 19"/>
            <p:cNvSpPr txBox="1">
              <a:spLocks noChangeArrowheads="1"/>
            </p:cNvSpPr>
            <p:nvPr/>
          </p:nvSpPr>
          <p:spPr bwMode="auto">
            <a:xfrm>
              <a:off x="-48" y="1786"/>
              <a:ext cx="120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solidFill>
                    <a:prstClr val="black"/>
                  </a:solidFill>
                  <a:ea typeface="Arial" charset="0"/>
                  <a:cs typeface="Arial" charset="0"/>
                </a:rPr>
                <a:t># false positives</a:t>
              </a:r>
            </a:p>
            <a:p>
              <a:pPr algn="ctr"/>
              <a:r>
                <a:rPr lang="en-US" sz="1400">
                  <a:solidFill>
                    <a:prstClr val="black"/>
                  </a:solidFill>
                  <a:ea typeface="Arial" charset="0"/>
                  <a:cs typeface="Arial" charset="0"/>
                </a:rPr>
                <a:t># unmatched features (negatives)</a:t>
              </a:r>
              <a:endParaRPr lang="en-US" baseline="-250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93207" name="Line 22"/>
            <p:cNvSpPr>
              <a:spLocks noChangeShapeType="1"/>
            </p:cNvSpPr>
            <p:nvPr/>
          </p:nvSpPr>
          <p:spPr bwMode="auto">
            <a:xfrm>
              <a:off x="48" y="1956"/>
              <a:ext cx="10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ea typeface="Arial" charset="0"/>
                <a:cs typeface="Arial" charset="0"/>
              </a:endParaRPr>
            </a:p>
          </p:txBody>
        </p:sp>
      </p:grpSp>
      <p:sp>
        <p:nvSpPr>
          <p:cNvPr id="93205" name="TextBox 29"/>
          <p:cNvSpPr txBox="1">
            <a:spLocks noChangeArrowheads="1"/>
          </p:cNvSpPr>
          <p:nvPr/>
        </p:nvSpPr>
        <p:spPr bwMode="auto">
          <a:xfrm>
            <a:off x="4268788" y="6096000"/>
            <a:ext cx="15224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1 - “precision”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737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ecture1 - Introduction - CP Fall 2010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22793</TotalTime>
  <Words>3218</Words>
  <Application>Microsoft Macintosh PowerPoint</Application>
  <PresentationFormat>On-screen Show (4:3)</PresentationFormat>
  <Paragraphs>1023</Paragraphs>
  <Slides>74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1_Office Theme</vt:lpstr>
      <vt:lpstr>4_Office Theme</vt:lpstr>
      <vt:lpstr>2_Office Theme</vt:lpstr>
      <vt:lpstr>Lecture1 - Introduction - CP Fall 2010</vt:lpstr>
      <vt:lpstr>Microsoft Equation</vt:lpstr>
      <vt:lpstr>Equation</vt:lpstr>
      <vt:lpstr>Photo Editor Photo</vt:lpstr>
      <vt:lpstr>Image Matching and Transformations   CS B657 Spring 2017</vt:lpstr>
      <vt:lpstr>Details of Lowe’s SIFT algorithm</vt:lpstr>
      <vt:lpstr>Properties of SIFT</vt:lpstr>
      <vt:lpstr>Feature matching</vt:lpstr>
      <vt:lpstr>Feature distance</vt:lpstr>
      <vt:lpstr>PowerPoint Presentation</vt:lpstr>
      <vt:lpstr>Evaluating the results</vt:lpstr>
      <vt:lpstr>True/false positives</vt:lpstr>
      <vt:lpstr>Evaluating the results</vt:lpstr>
      <vt:lpstr>Evaluating the results</vt:lpstr>
      <vt:lpstr>Image matching</vt:lpstr>
      <vt:lpstr>Image matching</vt:lpstr>
      <vt:lpstr>K-d tree construction (in 2-d)</vt:lpstr>
      <vt:lpstr>K-d tree query (in 2-d)</vt:lpstr>
      <vt:lpstr>K-d tree query (in 2-d)</vt:lpstr>
      <vt:lpstr>K-d tree query (in 2-d)</vt:lpstr>
      <vt:lpstr>K-d tree query (in 2-d)</vt:lpstr>
      <vt:lpstr>K-d tree query (in 2-d)</vt:lpstr>
      <vt:lpstr>K-d tree query (in 2-d)</vt:lpstr>
      <vt:lpstr>K-d tree query (in 2-d)</vt:lpstr>
      <vt:lpstr>K-d tree query (in 2-d)</vt:lpstr>
      <vt:lpstr>K-d tree query (in 2-d)</vt:lpstr>
      <vt:lpstr>K-d tree query (in 2-d)</vt:lpstr>
      <vt:lpstr>PowerPoint Presentation</vt:lpstr>
      <vt:lpstr>Running time</vt:lpstr>
      <vt:lpstr>Approximate nearest neighbors</vt:lpstr>
      <vt:lpstr>Reduce dimensionality?</vt:lpstr>
      <vt:lpstr>Locality sensitive hashing</vt:lpstr>
      <vt:lpstr>Image transformations</vt:lpstr>
      <vt:lpstr>Image Transformations</vt:lpstr>
      <vt:lpstr>Image Transformations</vt:lpstr>
      <vt:lpstr>PowerPoint Presentation</vt:lpstr>
      <vt:lpstr>Pinhole camera</vt:lpstr>
      <vt:lpstr>Understanding scenes</vt:lpstr>
      <vt:lpstr>How can we model different camera poses?</vt:lpstr>
      <vt:lpstr>The eye</vt:lpstr>
      <vt:lpstr>Pinhole camera</vt:lpstr>
      <vt:lpstr>Oldest (known) surviving photograph</vt:lpstr>
      <vt:lpstr>Silver plates -- Daguerreotypes</vt:lpstr>
      <vt:lpstr>PowerPoint Presentation</vt:lpstr>
      <vt:lpstr>Film photography</vt:lpstr>
      <vt:lpstr>Silicon Image Detector</vt:lpstr>
      <vt:lpstr>Parametric (global) warping</vt:lpstr>
      <vt:lpstr>Parametric (global) warping</vt:lpstr>
      <vt:lpstr>Scaling</vt:lpstr>
      <vt:lpstr>Scaling</vt:lpstr>
      <vt:lpstr>Scaling</vt:lpstr>
      <vt:lpstr>2x2 Transformation Matrices</vt:lpstr>
      <vt:lpstr>2x2 Transformation Matrices</vt:lpstr>
      <vt:lpstr>2x2 Transformation Matrices</vt:lpstr>
      <vt:lpstr>2-D Rotation</vt:lpstr>
      <vt:lpstr>2-D Rotation</vt:lpstr>
      <vt:lpstr>2-D Rotation</vt:lpstr>
      <vt:lpstr>2x2 Transformation Matrices</vt:lpstr>
      <vt:lpstr>2D Linear Transformations</vt:lpstr>
      <vt:lpstr>Rotation as shears</vt:lpstr>
      <vt:lpstr>2x2 Matrices</vt:lpstr>
      <vt:lpstr>Homogeneous Coordinates</vt:lpstr>
      <vt:lpstr>Homogeneous Coordinates</vt:lpstr>
      <vt:lpstr>Homogeneous Coordinates</vt:lpstr>
      <vt:lpstr>Translation</vt:lpstr>
      <vt:lpstr>Homogeneous 2D Transformations</vt:lpstr>
      <vt:lpstr>Affine Transformations</vt:lpstr>
      <vt:lpstr>Projective Transformations</vt:lpstr>
      <vt:lpstr>Projective Transformations</vt:lpstr>
      <vt:lpstr>Image warping with homographies</vt:lpstr>
      <vt:lpstr>PowerPoint Presentation</vt:lpstr>
      <vt:lpstr>2D image transformations</vt:lpstr>
      <vt:lpstr>Recovering Transformations</vt:lpstr>
      <vt:lpstr>Translation: # correspondences?</vt:lpstr>
      <vt:lpstr>Euclidean: # correspondences?</vt:lpstr>
      <vt:lpstr>Affine: # correspondences?</vt:lpstr>
      <vt:lpstr>Projective: # correspondences?</vt:lpstr>
      <vt:lpstr>Matrix Composition</vt:lpstr>
    </vt:vector>
  </TitlesOfParts>
  <Company>Cornell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B657: Computer vision</dc:title>
  <dc:creator>David Crandall</dc:creator>
  <cp:lastModifiedBy>David Crandall</cp:lastModifiedBy>
  <cp:revision>123</cp:revision>
  <dcterms:created xsi:type="dcterms:W3CDTF">2012-01-09T04:00:29Z</dcterms:created>
  <dcterms:modified xsi:type="dcterms:W3CDTF">2017-02-09T01:33:03Z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10471202</vt:lpwstr>
  </property>
  <property fmtid="{D5CDD505-2E9C-101B-9397-08002B2CF9AE}" pid="3" name="NXPowerLiteSettings">
    <vt:lpwstr>A74006B004C800</vt:lpwstr>
  </property>
  <property fmtid="{D5CDD505-2E9C-101B-9397-08002B2CF9AE}" pid="4" name="NXPowerLiteVersion">
    <vt:lpwstr>D6.0.9</vt:lpwstr>
  </property>
</Properties>
</file>